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500" r:id="rId2"/>
    <p:sldId id="467" r:id="rId3"/>
    <p:sldId id="259" r:id="rId4"/>
    <p:sldId id="527" r:id="rId5"/>
    <p:sldId id="533" r:id="rId6"/>
    <p:sldId id="273" r:id="rId7"/>
    <p:sldId id="274" r:id="rId8"/>
    <p:sldId id="511" r:id="rId9"/>
    <p:sldId id="512" r:id="rId10"/>
    <p:sldId id="513" r:id="rId11"/>
    <p:sldId id="514" r:id="rId12"/>
    <p:sldId id="515" r:id="rId13"/>
    <p:sldId id="516" r:id="rId14"/>
    <p:sldId id="517" r:id="rId15"/>
    <p:sldId id="518" r:id="rId16"/>
    <p:sldId id="468" r:id="rId17"/>
    <p:sldId id="484" r:id="rId18"/>
    <p:sldId id="482" r:id="rId19"/>
    <p:sldId id="483" r:id="rId20"/>
    <p:sldId id="469" r:id="rId21"/>
    <p:sldId id="485" r:id="rId22"/>
    <p:sldId id="502" r:id="rId23"/>
    <p:sldId id="508" r:id="rId24"/>
    <p:sldId id="503" r:id="rId25"/>
    <p:sldId id="504" r:id="rId26"/>
    <p:sldId id="525" r:id="rId27"/>
    <p:sldId id="526" r:id="rId28"/>
    <p:sldId id="506" r:id="rId29"/>
    <p:sldId id="507" r:id="rId30"/>
    <p:sldId id="494" r:id="rId31"/>
    <p:sldId id="495" r:id="rId32"/>
    <p:sldId id="496" r:id="rId33"/>
    <p:sldId id="529" r:id="rId34"/>
    <p:sldId id="530" r:id="rId35"/>
    <p:sldId id="531" r:id="rId36"/>
    <p:sldId id="520" r:id="rId37"/>
    <p:sldId id="521" r:id="rId38"/>
    <p:sldId id="522" r:id="rId39"/>
    <p:sldId id="532" r:id="rId40"/>
    <p:sldId id="534" r:id="rId41"/>
    <p:sldId id="52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38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452" y="-96"/>
      </p:cViewPr>
      <p:guideLst>
        <p:guide orient="horz" pos="2338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01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FE595-9CDC-4B6F-91AD-CB22599A3AB7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5F127-8BB0-40A7-B09C-31EF785F9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9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5C7E54-06B2-4EB8-A896-C0B684E74CA5}" type="slidenum">
              <a:rPr lang="en-US" sz="1200" smtClean="0">
                <a:latin typeface="Verdana" pitchFamily="34" charset="0"/>
              </a:rPr>
              <a:pPr/>
              <a:t>1</a:t>
            </a:fld>
            <a:endParaRPr lang="en-US" sz="1200" dirty="0">
              <a:latin typeface="Verdana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63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127-8BB0-40A7-B09C-31EF785F970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C15B6-B52E-4F91-B760-D046C0926AB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C15B6-B52E-4F91-B760-D046C0926AB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C15B6-B52E-4F91-B760-D046C0926AB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8FBFC-7000-475E-BBF3-F00AAF3111EE}" type="datetimeFigureOut">
              <a:rPr lang="en-US" smtClean="0"/>
              <a:pPr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anode.com/products/index.php" TargetMode="External"/><Relationship Id="rId2" Type="http://schemas.openxmlformats.org/officeDocument/2006/relationships/hyperlink" Target="http://biospice.sf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bml.org/SBML_Software_Guide" TargetMode="External"/><Relationship Id="rId5" Type="http://schemas.openxmlformats.org/officeDocument/2006/relationships/hyperlink" Target="http://copasi.org/" TargetMode="External"/><Relationship Id="rId4" Type="http://schemas.openxmlformats.org/officeDocument/2006/relationships/hyperlink" Target="http://sbw.kgi.edu/sbwWiki/doku.php?id=sysbio:sbw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biomodels-main/submit" TargetMode="External"/><Relationship Id="rId2" Type="http://schemas.openxmlformats.org/officeDocument/2006/relationships/hyperlink" Target="http://www.biomodels.org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3596" y="2085644"/>
            <a:ext cx="6400800" cy="264348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spcBef>
                <a:spcPct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James P. Sluka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Biocomplexity Institute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Indiana University 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Bloomington, IN 47405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USA</a:t>
            </a:r>
          </a:p>
          <a:p>
            <a:pPr eaLnBrk="1" hangingPunct="1">
              <a:spcBef>
                <a:spcPct val="0"/>
              </a:spcBef>
            </a:pPr>
            <a:endParaRPr lang="en-US" sz="2000" dirty="0">
              <a:solidFill>
                <a:srgbClr val="3333FF"/>
              </a:solidFill>
            </a:endParaRPr>
          </a:p>
          <a:p>
            <a:pPr>
              <a:spcBef>
                <a:spcPct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Based on a presentation developed by </a:t>
            </a:r>
            <a:br>
              <a:rPr lang="en-US" sz="2000" b="1" dirty="0">
                <a:solidFill>
                  <a:srgbClr val="3333FF"/>
                </a:solidFill>
              </a:rPr>
            </a:br>
            <a:r>
              <a:rPr lang="en-US" sz="2000" b="1" dirty="0">
                <a:solidFill>
                  <a:srgbClr val="3333FF"/>
                </a:solidFill>
              </a:rPr>
              <a:t>Julio Belmonte</a:t>
            </a:r>
          </a:p>
          <a:p>
            <a:pPr>
              <a:spcBef>
                <a:spcPct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EMBL</a:t>
            </a:r>
          </a:p>
          <a:p>
            <a:pPr>
              <a:spcBef>
                <a:spcPct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Heidelberg</a:t>
            </a:r>
          </a:p>
          <a:p>
            <a:pPr>
              <a:spcBef>
                <a:spcPct val="0"/>
              </a:spcBef>
            </a:pPr>
            <a:r>
              <a:rPr lang="en-US" sz="2000" b="1" dirty="0">
                <a:solidFill>
                  <a:srgbClr val="3333FF"/>
                </a:solidFill>
              </a:rPr>
              <a:t>Germany</a:t>
            </a:r>
            <a:endParaRPr lang="en-US" sz="2000" dirty="0">
              <a:solidFill>
                <a:srgbClr val="3333FF"/>
              </a:solidFill>
            </a:endParaRPr>
          </a:p>
        </p:txBody>
      </p:sp>
      <p:pic>
        <p:nvPicPr>
          <p:cNvPr id="14340" name="Picture 5" descr="IU seal, red on white, 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396" y="1731930"/>
            <a:ext cx="19446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6" y="211293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0" y="59436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600" b="1" dirty="0"/>
              <a:t>Support: NIGMS-</a:t>
            </a:r>
            <a:r>
              <a:rPr lang="en-GB" sz="1600" b="1" dirty="0"/>
              <a:t>R01GM076692</a:t>
            </a:r>
            <a:r>
              <a:rPr lang="en-US" sz="1600" b="1" dirty="0"/>
              <a:t>, [</a:t>
            </a:r>
            <a:r>
              <a:rPr lang="en-GB" sz="1600" b="1" dirty="0"/>
              <a:t>NIGMS-R01GM077138], NIH-U01-GM111243, NIGMS-R01 GM122424, [Falk Medical Research Trust], IUCRG, [NSF], [US EPA], EMBL-Marie Curie Interdisciplinary Postdoctoral Fellowship</a:t>
            </a:r>
            <a:endParaRPr lang="en-US" sz="1600" u="sng" dirty="0">
              <a:solidFill>
                <a:srgbClr val="0000FF"/>
              </a:solidFill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1996" y="472441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dirty="0"/>
              <a:t>Bloomington IN, </a:t>
            </a:r>
            <a:r>
              <a:rPr lang="en-US" sz="1800" b="1" dirty="0"/>
              <a:t>US</a:t>
            </a:r>
          </a:p>
          <a:p>
            <a:pPr algn="ctr" eaLnBrk="1" hangingPunct="1"/>
            <a:r>
              <a:rPr lang="en-US" sz="1800" dirty="0"/>
              <a:t>August 2018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0910"/>
            <a:ext cx="9144000" cy="125095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3333FF"/>
                </a:solidFill>
              </a:rPr>
              <a:t>CC3D/SBML</a:t>
            </a:r>
            <a:endParaRPr lang="en-US" sz="4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SBML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/>
              <a:t>How does it work?</a:t>
            </a:r>
          </a:p>
          <a:p>
            <a:pPr lvl="3"/>
            <a:endParaRPr lang="en-US" dirty="0" smtClean="0"/>
          </a:p>
          <a:p>
            <a:pPr algn="ctr">
              <a:buFont typeface="Arial" charset="0"/>
              <a:buNone/>
            </a:pPr>
            <a:r>
              <a:rPr lang="en-US" dirty="0" smtClean="0"/>
              <a:t>Developer </a:t>
            </a:r>
            <a:r>
              <a:rPr lang="en-US" dirty="0"/>
              <a:t>software (SBW/Jarnac/</a:t>
            </a:r>
            <a:r>
              <a:rPr lang="en-US" dirty="0" err="1"/>
              <a:t>Telllerium</a:t>
            </a:r>
            <a:r>
              <a:rPr lang="en-US" dirty="0"/>
              <a:t>/COPASI, …)</a:t>
            </a:r>
          </a:p>
          <a:p>
            <a:pPr algn="ctr">
              <a:buFont typeface="Arial" charset="0"/>
              <a:buNone/>
            </a:pPr>
            <a:endParaRPr lang="en-US" sz="4000" dirty="0"/>
          </a:p>
          <a:p>
            <a:pPr algn="ctr">
              <a:buFont typeface="Arial" charset="0"/>
              <a:buNone/>
            </a:pPr>
            <a:r>
              <a:rPr lang="en-US" dirty="0"/>
              <a:t>SBML</a:t>
            </a:r>
          </a:p>
          <a:p>
            <a:pPr algn="ctr">
              <a:buFont typeface="Arial" charset="0"/>
              <a:buNone/>
            </a:pPr>
            <a:endParaRPr lang="en-US" sz="4000" dirty="0"/>
          </a:p>
          <a:p>
            <a:pPr algn="ctr">
              <a:buFont typeface="Arial" charset="0"/>
              <a:buNone/>
            </a:pPr>
            <a:r>
              <a:rPr lang="en-US" dirty="0"/>
              <a:t>Simulation software (CompuCell3D</a:t>
            </a:r>
            <a:r>
              <a:rPr lang="en-US" dirty="0" smtClean="0"/>
              <a:t>)</a:t>
            </a:r>
            <a:endParaRPr lang="en-US" dirty="0"/>
          </a:p>
          <a:p>
            <a:pPr>
              <a:buFont typeface="Arial" charset="0"/>
              <a:buNone/>
            </a:pPr>
            <a:endParaRPr lang="en-US" sz="1800" dirty="0" smtClean="0"/>
          </a:p>
          <a:p>
            <a:pPr>
              <a:buFont typeface="Arial" charset="0"/>
              <a:buNone/>
            </a:pPr>
            <a:r>
              <a:rPr lang="en-US" sz="1800" dirty="0" smtClean="0"/>
              <a:t>(each tool has its own native format)</a:t>
            </a:r>
          </a:p>
        </p:txBody>
      </p:sp>
      <p:sp>
        <p:nvSpPr>
          <p:cNvPr id="4" name="Down Arrow 3"/>
          <p:cNvSpPr/>
          <p:nvPr/>
        </p:nvSpPr>
        <p:spPr>
          <a:xfrm>
            <a:off x="4572000" y="3162300"/>
            <a:ext cx="381000" cy="6096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4568125" y="4610100"/>
            <a:ext cx="381000" cy="6096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SBML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374900" y="1231900"/>
          <a:ext cx="42545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Equation" r:id="rId3" imgW="850680" imgH="228600" progId="Equation.3">
                  <p:embed/>
                </p:oleObj>
              </mc:Choice>
              <mc:Fallback>
                <p:oleObj name="Equation" r:id="rId3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4900" y="1231900"/>
                        <a:ext cx="42545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Content Placeholder 2"/>
          <p:cNvSpPr>
            <a:spLocks noGrp="1"/>
          </p:cNvSpPr>
          <p:nvPr>
            <p:ph idx="1"/>
          </p:nvPr>
        </p:nvSpPr>
        <p:spPr>
          <a:xfrm>
            <a:off x="2743200" y="2667000"/>
            <a:ext cx="3505200" cy="3352800"/>
          </a:xfrm>
        </p:spPr>
        <p:txBody>
          <a:bodyPr/>
          <a:lstStyle/>
          <a:p>
            <a:r>
              <a:rPr lang="en-US"/>
              <a:t>Initial conditions: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r>
              <a:rPr lang="en-US"/>
              <a:t>Parameters:</a:t>
            </a:r>
          </a:p>
          <a:p>
            <a:endParaRPr lang="en-US"/>
          </a:p>
        </p:txBody>
      </p:sp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3578225" y="3276600"/>
          <a:ext cx="1714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Equation" r:id="rId5" imgW="685800" imgH="228600" progId="Equation.3">
                  <p:embed/>
                </p:oleObj>
              </mc:Choice>
              <mc:Fallback>
                <p:oleObj name="Equation" r:id="rId5" imgW="685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225" y="3276600"/>
                        <a:ext cx="17145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3495675" y="5181600"/>
          <a:ext cx="21907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Equation" r:id="rId7" imgW="876240" imgH="203040" progId="Equation.3">
                  <p:embed/>
                </p:oleObj>
              </mc:Choice>
              <mc:Fallback>
                <p:oleObj name="Equation" r:id="rId7" imgW="876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675" y="5181600"/>
                        <a:ext cx="21907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7"/>
          <p:cNvGraphicFramePr>
            <a:graphicFrameLocks noChangeAspect="1"/>
          </p:cNvGraphicFramePr>
          <p:nvPr/>
        </p:nvGraphicFramePr>
        <p:xfrm>
          <a:off x="3578225" y="3886200"/>
          <a:ext cx="1746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225" y="3886200"/>
                        <a:ext cx="174625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154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52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2600FF"/>
                </a:solidFill>
              </a:rPr>
              <a:t>SBML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5288"/>
            <a:ext cx="8686800" cy="6462712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&lt;?xml version="1.0" encoding="UTF-8"?&gt;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&lt;</a:t>
            </a:r>
            <a:r>
              <a:rPr lang="en-US" sz="4400" dirty="0" err="1"/>
              <a:t>sbml</a:t>
            </a:r>
            <a:r>
              <a:rPr lang="en-US" sz="4400" dirty="0"/>
              <a:t> </a:t>
            </a:r>
            <a:r>
              <a:rPr lang="en-US" sz="4400" dirty="0" err="1"/>
              <a:t>xmlns</a:t>
            </a:r>
            <a:r>
              <a:rPr lang="en-US" sz="4400" dirty="0"/>
              <a:t> = "http://www.sbml.org/sbml/level2" level = "2" version = "1"&gt;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&lt;model id = "cell"&gt;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   &lt;</a:t>
            </a:r>
            <a:r>
              <a:rPr lang="en-US" sz="4400" dirty="0" err="1"/>
              <a:t>listOfCompartments</a:t>
            </a:r>
            <a:r>
              <a:rPr lang="en-US" sz="4400" dirty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      &lt;compartment id = "compartment" size = "1"/&gt;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   &lt;/</a:t>
            </a:r>
            <a:r>
              <a:rPr lang="en-US" sz="4400" dirty="0" err="1"/>
              <a:t>listOfCompartments</a:t>
            </a:r>
            <a:r>
              <a:rPr lang="en-US" sz="4400" dirty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   </a:t>
            </a:r>
            <a:r>
              <a:rPr lang="en-US" sz="4400" dirty="0">
                <a:solidFill>
                  <a:srgbClr val="FF0000"/>
                </a:solidFill>
              </a:rPr>
              <a:t>&lt;</a:t>
            </a:r>
            <a:r>
              <a:rPr lang="en-US" sz="4400" dirty="0" err="1">
                <a:solidFill>
                  <a:srgbClr val="FF0000"/>
                </a:solidFill>
              </a:rPr>
              <a:t>listOfSpecies</a:t>
            </a:r>
            <a:r>
              <a:rPr lang="en-US" sz="4400" dirty="0">
                <a:solidFill>
                  <a:srgbClr val="FF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rgbClr val="FF0000"/>
                </a:solidFill>
              </a:rPr>
              <a:t>            &lt;species id = "S1" </a:t>
            </a:r>
            <a:r>
              <a:rPr lang="en-US" sz="4400" dirty="0" err="1">
                <a:solidFill>
                  <a:srgbClr val="FF0000"/>
                </a:solidFill>
              </a:rPr>
              <a:t>boundaryCondition</a:t>
            </a:r>
            <a:r>
              <a:rPr lang="en-US" sz="4400" dirty="0">
                <a:solidFill>
                  <a:srgbClr val="FF0000"/>
                </a:solidFill>
              </a:rPr>
              <a:t> = "false" </a:t>
            </a:r>
            <a:r>
              <a:rPr lang="en-US" sz="4400" dirty="0" err="1">
                <a:solidFill>
                  <a:srgbClr val="FF0000"/>
                </a:solidFill>
              </a:rPr>
              <a:t>initialConcentration</a:t>
            </a:r>
            <a:r>
              <a:rPr lang="en-US" sz="4400" dirty="0">
                <a:solidFill>
                  <a:srgbClr val="FF0000"/>
                </a:solidFill>
              </a:rPr>
              <a:t> = “5.0" compartment = "compartment"/&gt;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rgbClr val="FF0000"/>
                </a:solidFill>
              </a:rPr>
              <a:t>            &lt;species id = "S2" </a:t>
            </a:r>
            <a:r>
              <a:rPr lang="en-US" sz="4400" dirty="0" err="1">
                <a:solidFill>
                  <a:srgbClr val="FF0000"/>
                </a:solidFill>
              </a:rPr>
              <a:t>boundaryCondition</a:t>
            </a:r>
            <a:r>
              <a:rPr lang="en-US" sz="4400" dirty="0">
                <a:solidFill>
                  <a:srgbClr val="FF0000"/>
                </a:solidFill>
              </a:rPr>
              <a:t> = "false" </a:t>
            </a:r>
            <a:r>
              <a:rPr lang="en-US" sz="4400" dirty="0" err="1">
                <a:solidFill>
                  <a:srgbClr val="FF0000"/>
                </a:solidFill>
              </a:rPr>
              <a:t>initialConcentration</a:t>
            </a:r>
            <a:r>
              <a:rPr lang="en-US" sz="4400" dirty="0">
                <a:solidFill>
                  <a:srgbClr val="FF0000"/>
                </a:solidFill>
              </a:rPr>
              <a:t> = “0.0" compartment = "compartment"/&gt;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rgbClr val="FF0000"/>
                </a:solidFill>
              </a:rPr>
              <a:t>      &lt;/</a:t>
            </a:r>
            <a:r>
              <a:rPr lang="en-US" sz="4400" dirty="0" err="1">
                <a:solidFill>
                  <a:srgbClr val="FF0000"/>
                </a:solidFill>
              </a:rPr>
              <a:t>listOfSpecies</a:t>
            </a:r>
            <a:r>
              <a:rPr lang="en-US" sz="4400" dirty="0">
                <a:solidFill>
                  <a:srgbClr val="FF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   </a:t>
            </a:r>
            <a:r>
              <a:rPr lang="en-US" sz="4400" dirty="0">
                <a:solidFill>
                  <a:srgbClr val="0070C0"/>
                </a:solidFill>
              </a:rPr>
              <a:t>&lt;</a:t>
            </a:r>
            <a:r>
              <a:rPr lang="en-US" sz="4400" dirty="0" err="1">
                <a:solidFill>
                  <a:srgbClr val="0070C0"/>
                </a:solidFill>
              </a:rPr>
              <a:t>listOfParameters</a:t>
            </a:r>
            <a:r>
              <a:rPr lang="en-US" sz="4400" dirty="0">
                <a:solidFill>
                  <a:srgbClr val="0070C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rgbClr val="0070C0"/>
                </a:solidFill>
              </a:rPr>
              <a:t>         &lt;parameter id = "k1" value = "0.1"/&gt;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rgbClr val="0070C0"/>
                </a:solidFill>
              </a:rPr>
              <a:t>      &lt;/</a:t>
            </a:r>
            <a:r>
              <a:rPr lang="en-US" sz="4400" dirty="0" err="1">
                <a:solidFill>
                  <a:srgbClr val="0070C0"/>
                </a:solidFill>
              </a:rPr>
              <a:t>listOfParameters</a:t>
            </a:r>
            <a:r>
              <a:rPr lang="en-US" sz="4400" dirty="0">
                <a:solidFill>
                  <a:srgbClr val="0070C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   &lt;</a:t>
            </a:r>
            <a:r>
              <a:rPr lang="en-US" sz="4400" dirty="0" err="1"/>
              <a:t>listOfReactions</a:t>
            </a:r>
            <a:r>
              <a:rPr lang="en-US" sz="4400" dirty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      &lt;reaction id = "_J1" reversible = "false"&gt;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         </a:t>
            </a:r>
            <a:r>
              <a:rPr lang="en-US" sz="4400" dirty="0">
                <a:solidFill>
                  <a:srgbClr val="00B050"/>
                </a:solidFill>
              </a:rPr>
              <a:t>&lt;</a:t>
            </a:r>
            <a:r>
              <a:rPr lang="en-US" sz="4400" dirty="0" err="1">
                <a:solidFill>
                  <a:srgbClr val="00B050"/>
                </a:solidFill>
              </a:rPr>
              <a:t>listOfReactants</a:t>
            </a:r>
            <a:r>
              <a:rPr lang="en-US" sz="4400" dirty="0">
                <a:solidFill>
                  <a:srgbClr val="00B05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rgbClr val="00B050"/>
                </a:solidFill>
              </a:rPr>
              <a:t>               &lt;</a:t>
            </a:r>
            <a:r>
              <a:rPr lang="en-US" sz="4400" dirty="0" err="1">
                <a:solidFill>
                  <a:srgbClr val="00B050"/>
                </a:solidFill>
              </a:rPr>
              <a:t>speciesReference</a:t>
            </a:r>
            <a:r>
              <a:rPr lang="en-US" sz="4400" dirty="0">
                <a:solidFill>
                  <a:srgbClr val="00B050"/>
                </a:solidFill>
              </a:rPr>
              <a:t> species = "S1" </a:t>
            </a:r>
            <a:r>
              <a:rPr lang="en-US" sz="4400" dirty="0" err="1">
                <a:solidFill>
                  <a:srgbClr val="00B050"/>
                </a:solidFill>
              </a:rPr>
              <a:t>stoichiometry</a:t>
            </a:r>
            <a:r>
              <a:rPr lang="en-US" sz="4400" dirty="0">
                <a:solidFill>
                  <a:srgbClr val="00B050"/>
                </a:solidFill>
              </a:rPr>
              <a:t> = "1"/&gt;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rgbClr val="00B050"/>
                </a:solidFill>
              </a:rPr>
              <a:t>            &lt;/</a:t>
            </a:r>
            <a:r>
              <a:rPr lang="en-US" sz="4400" dirty="0" err="1">
                <a:solidFill>
                  <a:srgbClr val="00B050"/>
                </a:solidFill>
              </a:rPr>
              <a:t>listOfReactants</a:t>
            </a:r>
            <a:r>
              <a:rPr lang="en-US" sz="4400" dirty="0">
                <a:solidFill>
                  <a:srgbClr val="00B05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            &lt;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</a:rPr>
              <a:t>listOfProducts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               &lt;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</a:rPr>
              <a:t>speciesReference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 species = "S2"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</a:rPr>
              <a:t>stoichiometry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 = “2"/&gt;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            &lt;/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</a:rPr>
              <a:t>listOfProducts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rgbClr val="C00000"/>
                </a:solidFill>
              </a:rPr>
              <a:t>            &lt;</a:t>
            </a:r>
            <a:r>
              <a:rPr lang="en-US" sz="4400" dirty="0" err="1">
                <a:solidFill>
                  <a:srgbClr val="C00000"/>
                </a:solidFill>
              </a:rPr>
              <a:t>kineticLaw</a:t>
            </a:r>
            <a:r>
              <a:rPr lang="en-US" sz="4400" dirty="0">
                <a:solidFill>
                  <a:srgbClr val="C0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rgbClr val="C00000"/>
                </a:solidFill>
              </a:rPr>
              <a:t>               &lt;math </a:t>
            </a:r>
            <a:r>
              <a:rPr lang="en-US" sz="4400" dirty="0" err="1">
                <a:solidFill>
                  <a:srgbClr val="C00000"/>
                </a:solidFill>
              </a:rPr>
              <a:t>xmlns</a:t>
            </a:r>
            <a:r>
              <a:rPr lang="en-US" sz="4400" dirty="0">
                <a:solidFill>
                  <a:srgbClr val="C00000"/>
                </a:solidFill>
              </a:rPr>
              <a:t> = "http://www.w3.org/1998/Math/MathML"&gt;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>
                <a:solidFill>
                  <a:srgbClr val="C00000"/>
                </a:solidFill>
              </a:rPr>
              <a:t>                  &lt;apply&gt;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>
                <a:solidFill>
                  <a:srgbClr val="C00000"/>
                </a:solidFill>
              </a:rPr>
              <a:t>                     &lt;times/&gt;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>
                <a:solidFill>
                  <a:srgbClr val="C00000"/>
                </a:solidFill>
              </a:rPr>
              <a:t>                     &lt;ci&gt;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>
                <a:solidFill>
                  <a:srgbClr val="C00000"/>
                </a:solidFill>
              </a:rPr>
              <a:t>                           k1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>
                <a:solidFill>
                  <a:srgbClr val="C00000"/>
                </a:solidFill>
              </a:rPr>
              <a:t>                     &lt;/ci&gt;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>
                <a:solidFill>
                  <a:srgbClr val="C00000"/>
                </a:solidFill>
              </a:rPr>
              <a:t>                     &lt;ci&gt;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>
                <a:solidFill>
                  <a:srgbClr val="C00000"/>
                </a:solidFill>
              </a:rPr>
              <a:t>                           S1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>
                <a:solidFill>
                  <a:srgbClr val="C00000"/>
                </a:solidFill>
              </a:rPr>
              <a:t>                     &lt;/ci&gt;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>
                <a:solidFill>
                  <a:srgbClr val="C00000"/>
                </a:solidFill>
              </a:rPr>
              <a:t>                  &lt;/apply&gt;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rgbClr val="C00000"/>
                </a:solidFill>
              </a:rPr>
              <a:t>               &lt;/math&gt;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>
                <a:solidFill>
                  <a:srgbClr val="C00000"/>
                </a:solidFill>
              </a:rPr>
              <a:t>            &lt;/</a:t>
            </a:r>
            <a:r>
              <a:rPr lang="en-US" sz="4400" dirty="0" err="1">
                <a:solidFill>
                  <a:srgbClr val="C00000"/>
                </a:solidFill>
              </a:rPr>
              <a:t>kineticLaw</a:t>
            </a:r>
            <a:r>
              <a:rPr lang="en-US" sz="4400" dirty="0">
                <a:solidFill>
                  <a:srgbClr val="C0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      &lt;/reaction&gt;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   &lt;/</a:t>
            </a:r>
            <a:r>
              <a:rPr lang="en-US" sz="4400" dirty="0" err="1"/>
              <a:t>listOfReactions</a:t>
            </a:r>
            <a:r>
              <a:rPr lang="en-US" sz="4400" dirty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   &lt;/model&gt;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/>
              <a:t>&lt;/</a:t>
            </a:r>
            <a:r>
              <a:rPr lang="en-US" sz="4400" dirty="0" err="1"/>
              <a:t>sbml</a:t>
            </a:r>
            <a:r>
              <a:rPr lang="en-US" sz="4400" dirty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953000" y="4114800"/>
          <a:ext cx="33401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Equation" r:id="rId3" imgW="850680" imgH="228600" progId="Equation.3">
                  <p:embed/>
                </p:oleObj>
              </mc:Choice>
              <mc:Fallback>
                <p:oleObj name="Equation" r:id="rId3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114800"/>
                        <a:ext cx="3340100" cy="89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7540625" y="1524000"/>
          <a:ext cx="13462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Equation" r:id="rId5" imgW="685800" imgH="228600" progId="Equation.3">
                  <p:embed/>
                </p:oleObj>
              </mc:Choice>
              <mc:Fallback>
                <p:oleObj name="Equation" r:id="rId5" imgW="685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25" y="1524000"/>
                        <a:ext cx="1346200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275013" y="2122488"/>
          <a:ext cx="171926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Equation" r:id="rId7" imgW="876240" imgH="203040" progId="Equation.3">
                  <p:embed/>
                </p:oleObj>
              </mc:Choice>
              <mc:Fallback>
                <p:oleObj name="Equation" r:id="rId7" imgW="876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013" y="2122488"/>
                        <a:ext cx="1719262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7540625" y="1905000"/>
          <a:ext cx="13716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25" y="1905000"/>
                        <a:ext cx="1371600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Brace 7"/>
          <p:cNvSpPr/>
          <p:nvPr/>
        </p:nvSpPr>
        <p:spPr>
          <a:xfrm>
            <a:off x="7159625" y="1439863"/>
            <a:ext cx="304800" cy="6096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2894013" y="2122488"/>
            <a:ext cx="304800" cy="457200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4495800" y="2698750"/>
            <a:ext cx="304800" cy="3763963"/>
          </a:xfrm>
          <a:prstGeom prst="rightBrace">
            <a:avLst>
              <a:gd name="adj1" fmla="val 208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DAA7AF-596F-4CC0-9D9F-7950F8DE8BBE}"/>
              </a:ext>
            </a:extLst>
          </p:cNvPr>
          <p:cNvSpPr txBox="1"/>
          <p:nvPr/>
        </p:nvSpPr>
        <p:spPr>
          <a:xfrm>
            <a:off x="5160936" y="5307310"/>
            <a:ext cx="3525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Usually you use SBML compliant packages to develop your model (Tellurium, COPASI, …)</a:t>
            </a:r>
          </a:p>
        </p:txBody>
      </p:sp>
    </p:spTree>
    <p:extLst>
      <p:ext uri="{BB962C8B-B14F-4D97-AF65-F5344CB8AC3E}">
        <p14:creationId xmlns:p14="http://schemas.microsoft.com/office/powerpoint/2010/main" val="264375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SBML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257800"/>
          </a:xfrm>
        </p:spPr>
        <p:txBody>
          <a:bodyPr/>
          <a:lstStyle/>
          <a:p>
            <a:r>
              <a:rPr lang="en-US"/>
              <a:t>Total number of known SBML-compatible software packages each year :</a:t>
            </a:r>
          </a:p>
          <a:p>
            <a:endParaRPr lang="en-US"/>
          </a:p>
          <a:p>
            <a:pPr>
              <a:buFont typeface="Arial" charset="0"/>
              <a:buNone/>
            </a:pPr>
            <a:endParaRPr lang="en-US"/>
          </a:p>
          <a:p>
            <a:endParaRPr lang="en-US"/>
          </a:p>
        </p:txBody>
      </p:sp>
      <p:pic>
        <p:nvPicPr>
          <p:cNvPr id="1946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2503488"/>
            <a:ext cx="79946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66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How to write SBML?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7150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 tooltip="http://biospice.sf.net/"/>
              </a:rPr>
              <a:t>Bio-Spice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Large collection of tools, integrated via a "Dashboard." Free download (BSD), various platforms. </a:t>
            </a:r>
          </a:p>
          <a:p>
            <a:r>
              <a:rPr lang="en-US" dirty="0" err="1">
                <a:hlinkClick r:id="rId3" tooltip="http://www.teranode.com/products/index.php"/>
              </a:rPr>
              <a:t>Teranode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Suite of tools for model management, design, and simulation. (Linux/Mac/Windows) Commercial (30-day trial available). </a:t>
            </a:r>
          </a:p>
          <a:p>
            <a:r>
              <a:rPr lang="en-US" dirty="0">
                <a:hlinkClick r:id="rId4" tooltip="http://sbw.kgi.edu/sbwWiki/doku.php?id=sysbio:sbw"/>
              </a:rPr>
              <a:t>SBW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Systems Biology Workbench. </a:t>
            </a:r>
          </a:p>
          <a:p>
            <a:pPr lvl="2"/>
            <a:r>
              <a:rPr lang="en-US" dirty="0"/>
              <a:t>Tellurium</a:t>
            </a:r>
          </a:p>
          <a:p>
            <a:r>
              <a:rPr lang="en-US" dirty="0">
                <a:hlinkClick r:id="rId5"/>
              </a:rPr>
              <a:t>COPASI</a:t>
            </a:r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Check </a:t>
            </a:r>
            <a:r>
              <a:rPr lang="en-US" dirty="0">
                <a:hlinkClick r:id="rId6"/>
              </a:rPr>
              <a:t>http://sbml.org/SBML_Software_Guide</a:t>
            </a:r>
            <a:endParaRPr lang="en-US" dirty="0"/>
          </a:p>
          <a:p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7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Integration with CC3D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/>
              <a:t>Reaction kinetic models, or any ODE based model, can be easily added </a:t>
            </a:r>
            <a:r>
              <a:rPr lang="en-US" dirty="0" smtClean="0"/>
              <a:t>into a </a:t>
            </a:r>
            <a:r>
              <a:rPr lang="en-US" dirty="0"/>
              <a:t>CC3D </a:t>
            </a:r>
            <a:r>
              <a:rPr lang="en-US" dirty="0" smtClean="0"/>
              <a:t>simulation when </a:t>
            </a:r>
            <a:r>
              <a:rPr lang="en-US" dirty="0"/>
              <a:t>in SBML format.</a:t>
            </a:r>
          </a:p>
          <a:p>
            <a:pPr lvl="2"/>
            <a:endParaRPr lang="en-US" dirty="0"/>
          </a:p>
          <a:p>
            <a:r>
              <a:rPr lang="en-US" dirty="0"/>
              <a:t>Once loaded, the model is converted into a set of ODEs and is solved by the </a:t>
            </a:r>
            <a:r>
              <a:rPr lang="en-US" dirty="0" err="1"/>
              <a:t>sbmlSolver</a:t>
            </a:r>
            <a:r>
              <a:rPr lang="en-US" dirty="0"/>
              <a:t> library inside CC3D.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CC3D+SBML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/>
              <a:t>CC3D: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 rot="10800000">
            <a:off x="0" y="1756988"/>
            <a:ext cx="4038600" cy="380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159167" y="2076612"/>
            <a:ext cx="3042842" cy="3234715"/>
            <a:chOff x="1843404" y="1111405"/>
            <a:chExt cx="5480469" cy="525486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480469" cy="5254868"/>
              <a:chOff x="1843404" y="1111405"/>
              <a:chExt cx="5480469" cy="525486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3"/>
                <a:ext cx="279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E2</a:t>
                </a:r>
                <a:endParaRPr lang="en-US" sz="32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3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E3</a:t>
                </a:r>
                <a:endParaRPr lang="en-US" sz="32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5672491" y="2150477"/>
                <a:ext cx="1041782" cy="592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1" y="2994928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E1</a:t>
                </a:r>
                <a:endParaRPr lang="en-US" sz="32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Activator</a:t>
                </a:r>
                <a:endParaRPr lang="en-US" sz="2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V="1">
                <a:off x="5477566" y="1524000"/>
                <a:ext cx="1017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8915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Degradation</a:t>
                </a:r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Metabolism</a:t>
                </a:r>
                <a:endParaRPr lang="en-US" sz="2400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3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Gene Regulation</a:t>
                </a:r>
                <a:endParaRPr lang="en-US" sz="24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Protein Regulation</a:t>
                </a:r>
                <a:endParaRPr lang="en-US" sz="2400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066450" y="2044204"/>
            <a:ext cx="3372699" cy="3518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5753270" y="1709363"/>
            <a:ext cx="19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SBML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600FF"/>
                </a:solidFill>
              </a:rPr>
              <a:t>Integration with CC3D</a:t>
            </a:r>
            <a:r>
              <a:rPr lang="en-US" dirty="0"/>
              <a:t> – </a:t>
            </a:r>
            <a:r>
              <a:rPr lang="en-US" dirty="0">
                <a:solidFill>
                  <a:srgbClr val="FF0000"/>
                </a:solidFill>
              </a:rPr>
              <a:t>External (PBPK)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/>
              <a:t>CC3D: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 rot="10800000">
            <a:off x="0" y="1756988"/>
            <a:ext cx="4038600" cy="380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159167" y="2076612"/>
            <a:ext cx="3042842" cy="3234715"/>
            <a:chOff x="1843404" y="1111405"/>
            <a:chExt cx="5480469" cy="525486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480469" cy="5254868"/>
              <a:chOff x="1843404" y="1111405"/>
              <a:chExt cx="5480469" cy="525486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3"/>
                <a:ext cx="279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E2</a:t>
                </a:r>
                <a:endParaRPr lang="en-US" sz="32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3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E3</a:t>
                </a:r>
                <a:endParaRPr lang="en-US" sz="32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5672491" y="2150477"/>
                <a:ext cx="1041782" cy="592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1" y="2994928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E1</a:t>
                </a:r>
                <a:endParaRPr lang="en-US" sz="32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Activator</a:t>
                </a:r>
                <a:endParaRPr lang="en-US" sz="2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V="1">
                <a:off x="5477566" y="1524000"/>
                <a:ext cx="1017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8915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Degradation</a:t>
                </a:r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Metabolism</a:t>
                </a:r>
                <a:endParaRPr lang="en-US" sz="2400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3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Gene Regulation</a:t>
                </a:r>
                <a:endParaRPr lang="en-US" sz="24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Protein Regulation</a:t>
                </a:r>
                <a:endParaRPr lang="en-US" sz="2400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066450" y="2044204"/>
            <a:ext cx="3372699" cy="3518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4038601" y="2527819"/>
            <a:ext cx="10278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753270" y="1709363"/>
            <a:ext cx="19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SBML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0" y="1756988"/>
            <a:ext cx="4038601" cy="3805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Integration with CC3D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cell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/>
              <a:t>CC3D: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 rot="10800000">
            <a:off x="0" y="1756988"/>
            <a:ext cx="4038600" cy="380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159167" y="2076612"/>
            <a:ext cx="3042842" cy="3234715"/>
            <a:chOff x="1843404" y="1111405"/>
            <a:chExt cx="5480469" cy="525486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480469" cy="5254868"/>
              <a:chOff x="1843404" y="1111405"/>
              <a:chExt cx="5480469" cy="525486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3"/>
                <a:ext cx="279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E2</a:t>
                </a:r>
                <a:endParaRPr lang="en-US" sz="32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3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E3</a:t>
                </a:r>
                <a:endParaRPr lang="en-US" sz="32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5672491" y="2150477"/>
                <a:ext cx="1041782" cy="592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1" y="2994928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E1</a:t>
                </a:r>
                <a:endParaRPr lang="en-US" sz="32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Activator</a:t>
                </a:r>
                <a:endParaRPr lang="en-US" sz="2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V="1">
                <a:off x="5477566" y="1524000"/>
                <a:ext cx="1017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8915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Degradation</a:t>
                </a:r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Metabolism</a:t>
                </a:r>
                <a:endParaRPr lang="en-US" sz="2400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3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Gene Regulation</a:t>
                </a:r>
                <a:endParaRPr lang="en-US" sz="24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Protein Regulation</a:t>
                </a:r>
                <a:endParaRPr lang="en-US" sz="2400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066450" y="2044204"/>
            <a:ext cx="3372699" cy="3518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99176" y="3217872"/>
            <a:ext cx="258024" cy="2265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753270" y="1709363"/>
            <a:ext cx="19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SBML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 flipH="1">
            <a:off x="3400428" y="2298557"/>
            <a:ext cx="838198" cy="140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3718589" y="3603774"/>
            <a:ext cx="520036" cy="39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3191507" y="4685589"/>
            <a:ext cx="1047118" cy="788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2009776" y="5511352"/>
            <a:ext cx="22288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238626" y="1709364"/>
            <a:ext cx="0" cy="3801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199177" y="1709363"/>
            <a:ext cx="40394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212280" y="1709364"/>
            <a:ext cx="0" cy="1508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1513626" y="1709364"/>
            <a:ext cx="0" cy="3693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 flipV="1">
            <a:off x="1790700" y="5291147"/>
            <a:ext cx="219076" cy="2202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F426DEB5-CDC3-457B-B3B0-3E0A2DF3B1F6}"/>
              </a:ext>
            </a:extLst>
          </p:cNvPr>
          <p:cNvCxnSpPr>
            <a:cxnSpLocks/>
          </p:cNvCxnSpPr>
          <p:nvPr/>
        </p:nvCxnSpPr>
        <p:spPr>
          <a:xfrm flipH="1">
            <a:off x="4236830" y="3659793"/>
            <a:ext cx="829620" cy="335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Integration with CC3D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1 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/>
              <a:t>CC3D: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 rot="10800000">
            <a:off x="0" y="1756988"/>
            <a:ext cx="4038600" cy="380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159167" y="2076612"/>
            <a:ext cx="3042842" cy="3234715"/>
            <a:chOff x="1843404" y="1111405"/>
            <a:chExt cx="5480469" cy="525486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480469" cy="5254868"/>
              <a:chOff x="1843404" y="1111405"/>
              <a:chExt cx="5480469" cy="525486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3"/>
                <a:ext cx="279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E2</a:t>
                </a:r>
                <a:endParaRPr lang="en-US" sz="32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3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E3</a:t>
                </a:r>
                <a:endParaRPr lang="en-US" sz="32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5672491" y="2150477"/>
                <a:ext cx="1041782" cy="592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1" y="2994928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E1</a:t>
                </a:r>
                <a:endParaRPr lang="en-US" sz="32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Activator</a:t>
                </a:r>
                <a:endParaRPr lang="en-US" sz="2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V="1">
                <a:off x="5477566" y="1524000"/>
                <a:ext cx="1017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8915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Degradation</a:t>
                </a:r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Metabolism</a:t>
                </a:r>
                <a:endParaRPr lang="en-US" sz="2400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3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Gene Regulation</a:t>
                </a:r>
                <a:endParaRPr lang="en-US" sz="24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Protein Regulation</a:t>
                </a:r>
                <a:endParaRPr lang="en-US" sz="2400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066450" y="2044204"/>
            <a:ext cx="3372699" cy="3518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3114675" y="2527819"/>
            <a:ext cx="1951776" cy="1684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753270" y="1709363"/>
            <a:ext cx="19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SBML</a:t>
            </a:r>
          </a:p>
        </p:txBody>
      </p:sp>
      <p:sp>
        <p:nvSpPr>
          <p:cNvPr id="55" name="Oval 54"/>
          <p:cNvSpPr/>
          <p:nvPr/>
        </p:nvSpPr>
        <p:spPr>
          <a:xfrm>
            <a:off x="2828925" y="2366928"/>
            <a:ext cx="609600" cy="6108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CPM modeling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/>
              <a:t>Cellular behaviors:</a:t>
            </a:r>
          </a:p>
          <a:p>
            <a:pPr lvl="2"/>
            <a:r>
              <a:rPr lang="en-US" dirty="0"/>
              <a:t>Location</a:t>
            </a:r>
          </a:p>
          <a:p>
            <a:pPr lvl="2"/>
            <a:r>
              <a:rPr lang="en-US" dirty="0"/>
              <a:t>Volume</a:t>
            </a:r>
          </a:p>
          <a:p>
            <a:pPr lvl="2"/>
            <a:r>
              <a:rPr lang="en-US" dirty="0"/>
              <a:t>Shape</a:t>
            </a:r>
          </a:p>
          <a:p>
            <a:pPr lvl="2"/>
            <a:r>
              <a:rPr lang="en-US" dirty="0"/>
              <a:t>Movement</a:t>
            </a:r>
          </a:p>
          <a:p>
            <a:pPr lvl="2"/>
            <a:r>
              <a:rPr lang="en-US" dirty="0"/>
              <a:t>Adhesion</a:t>
            </a:r>
          </a:p>
          <a:p>
            <a:pPr lvl="2"/>
            <a:r>
              <a:rPr lang="en-US" dirty="0"/>
              <a:t>Mitosis</a:t>
            </a:r>
          </a:p>
          <a:p>
            <a:pPr lvl="2"/>
            <a:r>
              <a:rPr lang="en-US" dirty="0"/>
              <a:t>Death</a:t>
            </a:r>
          </a:p>
          <a:p>
            <a:pPr lvl="2"/>
            <a:r>
              <a:rPr lang="en-US" dirty="0"/>
              <a:t>Differentiation</a:t>
            </a:r>
          </a:p>
          <a:p>
            <a:pPr lvl="2"/>
            <a:r>
              <a:rPr lang="en-US" dirty="0"/>
              <a:t>Polarization</a:t>
            </a:r>
          </a:p>
          <a:p>
            <a:pPr lvl="2"/>
            <a:r>
              <a:rPr lang="en-US" dirty="0"/>
              <a:t>Etc…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>
            <a:off x="4343400" y="2044205"/>
            <a:ext cx="3733800" cy="351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CC3D+SBML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dirty="0"/>
              <a:t>CC3D cells, each cell gets its own copy of the SBML: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27083" r="20937" b="21875"/>
          <a:stretch>
            <a:fillRect/>
          </a:stretch>
        </p:blipFill>
        <p:spPr bwMode="auto">
          <a:xfrm rot="10800000">
            <a:off x="0" y="2299422"/>
            <a:ext cx="4038600" cy="380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159167" y="2619046"/>
            <a:ext cx="3042842" cy="3234715"/>
            <a:chOff x="1843404" y="1111405"/>
            <a:chExt cx="5480469" cy="525486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480469" cy="5254868"/>
              <a:chOff x="1843404" y="1111405"/>
              <a:chExt cx="5480469" cy="525486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3"/>
                <a:ext cx="279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E2</a:t>
                </a:r>
                <a:endParaRPr lang="en-US" sz="32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3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E3</a:t>
                </a:r>
                <a:endParaRPr lang="en-US" sz="32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5672491" y="2150477"/>
                <a:ext cx="1041782" cy="592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1" y="2994928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E1</a:t>
                </a:r>
                <a:endParaRPr lang="en-US" sz="32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Activator</a:t>
                </a:r>
                <a:endParaRPr lang="en-US" sz="24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V="1">
                <a:off x="5477566" y="1524000"/>
                <a:ext cx="1017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8915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Degradation</a:t>
                </a:r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Metabolism</a:t>
                </a:r>
                <a:endParaRPr lang="en-US" sz="2400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3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Gene Regulation</a:t>
                </a:r>
                <a:endParaRPr lang="en-US" sz="24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Protein Regulation</a:t>
                </a:r>
                <a:endParaRPr lang="en-US" sz="2400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236928" y="2586638"/>
            <a:ext cx="3372699" cy="3518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>
            <a:cxnSpLocks/>
            <a:stCxn id="62" idx="1"/>
          </p:cNvCxnSpPr>
          <p:nvPr/>
        </p:nvCxnSpPr>
        <p:spPr>
          <a:xfrm flipH="1" flipV="1">
            <a:off x="2828926" y="2925202"/>
            <a:ext cx="1915008" cy="14530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  <a:stCxn id="62" idx="1"/>
          </p:cNvCxnSpPr>
          <p:nvPr/>
        </p:nvCxnSpPr>
        <p:spPr>
          <a:xfrm flipH="1" flipV="1">
            <a:off x="3123256" y="3161810"/>
            <a:ext cx="1620678" cy="12164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  <a:stCxn id="62" idx="1"/>
          </p:cNvCxnSpPr>
          <p:nvPr/>
        </p:nvCxnSpPr>
        <p:spPr>
          <a:xfrm flipH="1" flipV="1">
            <a:off x="3123256" y="3619338"/>
            <a:ext cx="1620678" cy="7589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cxnSpLocks/>
            <a:stCxn id="62" idx="1"/>
          </p:cNvCxnSpPr>
          <p:nvPr/>
        </p:nvCxnSpPr>
        <p:spPr>
          <a:xfrm flipH="1" flipV="1">
            <a:off x="3362326" y="4185352"/>
            <a:ext cx="1381608" cy="192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cxnSpLocks/>
            <a:stCxn id="62" idx="1"/>
          </p:cNvCxnSpPr>
          <p:nvPr/>
        </p:nvCxnSpPr>
        <p:spPr>
          <a:xfrm flipH="1" flipV="1">
            <a:off x="2828926" y="3388008"/>
            <a:ext cx="1915008" cy="9902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</p:cNvCxnSpPr>
          <p:nvPr/>
        </p:nvCxnSpPr>
        <p:spPr>
          <a:xfrm flipH="1">
            <a:off x="3123256" y="4403936"/>
            <a:ext cx="1495265" cy="890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stCxn id="62" idx="1"/>
          </p:cNvCxnSpPr>
          <p:nvPr/>
        </p:nvCxnSpPr>
        <p:spPr>
          <a:xfrm flipH="1" flipV="1">
            <a:off x="2828926" y="3846764"/>
            <a:ext cx="1915008" cy="531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62" idx="1"/>
          </p:cNvCxnSpPr>
          <p:nvPr/>
        </p:nvCxnSpPr>
        <p:spPr>
          <a:xfrm flipH="1" flipV="1">
            <a:off x="3000376" y="4091540"/>
            <a:ext cx="1743558" cy="2867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923748" y="2251797"/>
            <a:ext cx="19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SBML</a:t>
            </a: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xmlns="" id="{6859E262-E30B-4E49-B546-1F259E27FE44}"/>
              </a:ext>
            </a:extLst>
          </p:cNvPr>
          <p:cNvSpPr/>
          <p:nvPr/>
        </p:nvSpPr>
        <p:spPr>
          <a:xfrm>
            <a:off x="4743934" y="2619046"/>
            <a:ext cx="370503" cy="351839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ChangeArrowheads="1"/>
          </p:cNvSpPr>
          <p:nvPr/>
        </p:nvSpPr>
        <p:spPr bwMode="auto">
          <a:xfrm>
            <a:off x="1" y="-27608"/>
            <a:ext cx="9144000" cy="692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class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en-US" sz="1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kumimoji="0" lang="en-US" sz="1200" b="0" i="1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someClass</a:t>
            </a:r>
            <a:r>
              <a:rPr kumimoji="0" lang="en-US" sz="1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(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SteppableBasePy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):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def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__init__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(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self,_simulator,_frequency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):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SteppableBasePy.__init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__(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self,_simulator,_frequency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)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def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start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(self):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# Define a SBML model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Path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= 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ModelPath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  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Path where the model is stored 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Name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=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kumimoji="0" lang="en-US" sz="1200" b="0" i="1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ModelName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&gt;  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# Name of the model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Step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=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kumimoji="0" lang="en-US" sz="1200" b="0" i="1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timeStep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# Time step of integration</a:t>
            </a: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="1" dirty="0">
              <a:solidFill>
                <a:srgbClr val="00660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Add SBML model to a cell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self.addSBMLToCellIds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modelFile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Path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,_ids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=[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cellIds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],_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stepSize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self.addSBMLToCell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modelFile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Path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,_cell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&lt;cell&gt;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stepSize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1200" b="1" dirty="0">
              <a:solidFill>
                <a:srgbClr val="00660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Add SBML model to cell types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self.addSBMLToCellTypes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modelFile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Path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,_types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=[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&lt;Types&gt;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],_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stepSize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Add free floating SBML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self.addFreeFloatingSBML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modelFile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Path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stepSize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i="0" u="none" strike="noStrike" cap="none" normalizeH="0" baseline="0" dirty="0">
                <a:ln>
                  <a:noFill/>
                </a:ln>
                <a:effectLst/>
                <a:latin typeface="Courier New" pitchFamily="49" charset="0"/>
                <a:cs typeface="Courier New" pitchFamily="49" charset="0"/>
              </a:rPr>
              <a:t>    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def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step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(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self,mcs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):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# Iterate the model (run it for the time step specified on the load command)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self.timeStepSBML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()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# Get the parameter value or molecular concentration from a cell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for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cell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in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self.cellList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: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   state = 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self.getSBMLState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modelName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='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DN',_cell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=cell)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   &lt;</a:t>
            </a:r>
            <a:r>
              <a:rPr kumimoji="0" lang="en-US" sz="1200" b="0" i="1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var</a:t>
            </a:r>
            <a:r>
              <a:rPr kumimoji="0" lang="en-US" sz="1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&gt; 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= state[“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molecule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”]</a:t>
            </a:r>
          </a:p>
          <a:p>
            <a:pPr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   </a:t>
            </a:r>
          </a:p>
          <a:p>
            <a:pPr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   # Set a new parameter value or molecular concentration value for a cell</a:t>
            </a:r>
            <a:endParaRPr lang="en-US" sz="1200" dirty="0"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   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self.setSBMLValue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modelName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,_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valueName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=</a:t>
            </a:r>
            <a:r>
              <a:rPr lang="en-US" sz="1200" i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valueName</a:t>
            </a:r>
            <a:r>
              <a:rPr lang="en-US" sz="1200" i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,_value=0.1,_cell=</a:t>
            </a: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cell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) 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	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# Copy SBML model from one cell</a:t>
            </a: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rgbClr val="0066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to another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self.copySBMLs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fromCell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cell1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,_toCell=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cell2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 </a:t>
            </a:r>
            <a:endParaRPr kumimoji="0" lang="en-US" sz="1200" b="1" i="0" u="none" strike="noStrike" cap="none" normalizeH="0" dirty="0">
              <a:ln>
                <a:noFill/>
              </a:ln>
              <a:solidFill>
                <a:srgbClr val="0066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self.copySBMLs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fromCell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cell1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,_toCell=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cell2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,_sbmlNames=[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ModelName1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,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ModelName2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,…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])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i="0" u="none" strike="noStrike" cap="none" normalizeH="0" baseline="0" dirty="0">
                <a:ln>
                  <a:noFill/>
                </a:ln>
                <a:effectLst/>
                <a:latin typeface="Courier New" pitchFamily="49" charset="0"/>
                <a:cs typeface="Courier New" pitchFamily="49" charset="0"/>
              </a:rPr>
              <a:t>    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Delete a SBML model from a cell</a:t>
            </a:r>
          </a:p>
          <a:p>
            <a:pPr lvl="0" indent="571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self.deleteSBMLFromCell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(_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i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Name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,_cell=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6746"/>
          <a:stretch/>
        </p:blipFill>
        <p:spPr>
          <a:xfrm>
            <a:off x="235857" y="1817914"/>
            <a:ext cx="3955143" cy="3907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9243" b="79630"/>
          <a:stretch/>
        </p:blipFill>
        <p:spPr>
          <a:xfrm>
            <a:off x="4178705" y="2271486"/>
            <a:ext cx="4965295" cy="30080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5857" y="5725545"/>
            <a:ext cx="3240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Hair cells of </a:t>
            </a:r>
            <a:r>
              <a:rPr lang="en-US" i="1" dirty="0"/>
              <a:t>Drosophila </a:t>
            </a:r>
            <a:r>
              <a:rPr lang="en-US" dirty="0"/>
              <a:t>inner ear</a:t>
            </a:r>
          </a:p>
          <a:p>
            <a:r>
              <a:rPr lang="en-US" dirty="0" err="1"/>
              <a:t>Eddison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PNAS (2000)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62475" y="5188132"/>
            <a:ext cx="2714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Human intestinal crypt cup</a:t>
            </a:r>
          </a:p>
          <a:p>
            <a:r>
              <a:rPr lang="en-US" dirty="0"/>
              <a:t>Chen </a:t>
            </a:r>
            <a:r>
              <a:rPr lang="en-US" i="1" dirty="0"/>
              <a:t>et al. </a:t>
            </a:r>
            <a:r>
              <a:rPr lang="en-US" dirty="0"/>
              <a:t>MSB (2017)</a:t>
            </a:r>
          </a:p>
        </p:txBody>
      </p:sp>
    </p:spTree>
    <p:extLst>
      <p:ext uri="{BB962C8B-B14F-4D97-AF65-F5344CB8AC3E}">
        <p14:creationId xmlns:p14="http://schemas.microsoft.com/office/powerpoint/2010/main" val="29346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z="2800" dirty="0"/>
              <a:t>We will use the model published by Collier </a:t>
            </a:r>
            <a:r>
              <a:rPr lang="en-US" sz="2800" i="1" dirty="0"/>
              <a:t>et al. </a:t>
            </a:r>
            <a:r>
              <a:rPr lang="en-US" sz="2800" dirty="0"/>
              <a:t>in 1996: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N : Notch </a:t>
            </a:r>
          </a:p>
          <a:p>
            <a:pPr lvl="1"/>
            <a:r>
              <a:rPr lang="en-US" dirty="0"/>
              <a:t>D : Delta </a:t>
            </a:r>
          </a:p>
          <a:p>
            <a:pPr lvl="1"/>
            <a:r>
              <a:rPr lang="en-US" dirty="0"/>
              <a:t>D: average Delta from neighbors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770063"/>
            <a:ext cx="4379912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879975" y="1846263"/>
          <a:ext cx="3994150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4" imgW="1511280" imgH="863280" progId="Equation.3">
                  <p:embed/>
                </p:oleObj>
              </mc:Choice>
              <mc:Fallback>
                <p:oleObj name="Equation" r:id="rId4" imgW="151128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975" y="1846263"/>
                        <a:ext cx="3994150" cy="226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1000125" y="5464175"/>
            <a:ext cx="1539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0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dirty="0"/>
              <a:t>In this model, when a cell receives high levels of Delta from neighbors its Notch level becomes </a:t>
            </a:r>
            <a:r>
              <a:rPr lang="en-US" dirty="0" err="1"/>
              <a:t>downregulated</a:t>
            </a:r>
            <a:r>
              <a:rPr lang="en-US" dirty="0"/>
              <a:t>.</a:t>
            </a:r>
          </a:p>
          <a:p>
            <a:r>
              <a:rPr lang="en-US" dirty="0"/>
              <a:t>This leads to the high/low Notch patterning shown by their simulations on an hexagonal lattice: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3813175"/>
            <a:ext cx="428783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64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152400" y="1181100"/>
            <a:ext cx="8991600" cy="5848350"/>
          </a:xfrm>
        </p:spPr>
        <p:txBody>
          <a:bodyPr/>
          <a:lstStyle/>
          <a:p>
            <a:r>
              <a:rPr lang="en-US" sz="2400" dirty="0"/>
              <a:t>In CC3D we first loop over all cells’ neighbors and store their Delta: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4400" dirty="0"/>
          </a:p>
          <a:p>
            <a:r>
              <a:rPr lang="en-US" sz="2400" dirty="0"/>
              <a:t>Then we average it and use it as the new D parameter of that cell:</a:t>
            </a:r>
            <a:endParaRPr lang="en-US" sz="1600" dirty="0"/>
          </a:p>
          <a:p>
            <a:r>
              <a:rPr lang="en-US" sz="2400" dirty="0"/>
              <a:t>File:</a:t>
            </a:r>
          </a:p>
          <a:p>
            <a:pPr algn="ctr">
              <a:buFont typeface="Arial" charset="0"/>
              <a:buNone/>
            </a:pPr>
            <a:r>
              <a:rPr lang="en-US" sz="1800" i="1" dirty="0"/>
              <a:t>CompuCell3D\Demos\</a:t>
            </a:r>
            <a:r>
              <a:rPr lang="en-US" sz="1800" i="1" dirty="0" err="1"/>
              <a:t>BoolChapterDemos_ComputationalMethodsInCellBiology</a:t>
            </a:r>
            <a:r>
              <a:rPr lang="en-US" sz="1800" i="1" dirty="0"/>
              <a:t>\</a:t>
            </a:r>
            <a:r>
              <a:rPr lang="en-US" sz="1800" i="1" dirty="0" err="1"/>
              <a:t>DeltaNotch</a:t>
            </a:r>
            <a:endParaRPr lang="en-US" sz="1800" i="1" dirty="0"/>
          </a:p>
        </p:txBody>
      </p:sp>
      <p:pic>
        <p:nvPicPr>
          <p:cNvPr id="3" name="Picture 2" descr="Screen Shot 2017-08-01 at 23.26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" y="1738679"/>
            <a:ext cx="8891771" cy="3700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268538" y="3384550"/>
            <a:ext cx="63722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8175" y="4005263"/>
            <a:ext cx="46466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87563" y="3783013"/>
            <a:ext cx="61436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68538" y="3168650"/>
            <a:ext cx="498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84363" y="2324100"/>
            <a:ext cx="10747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78488" y="5229225"/>
            <a:ext cx="1539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2808288" y="3092450"/>
            <a:ext cx="6180137" cy="31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988425" y="1449388"/>
            <a:ext cx="12700" cy="18335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8847138" y="1449388"/>
            <a:ext cx="15398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>
            <a:off x="3035300" y="2246313"/>
            <a:ext cx="5953125" cy="15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>
            <a:off x="8675688" y="3284538"/>
            <a:ext cx="325437" cy="15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 flipV="1">
            <a:off x="2735263" y="3708400"/>
            <a:ext cx="6253162" cy="0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>
            <a:off x="6588125" y="3924300"/>
            <a:ext cx="2413000" cy="1588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V="1">
            <a:off x="8143875" y="4551363"/>
            <a:ext cx="1701800" cy="127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8712200" y="5408613"/>
            <a:ext cx="269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8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152400" y="1056640"/>
            <a:ext cx="8991600" cy="5972810"/>
          </a:xfrm>
        </p:spPr>
        <p:txBody>
          <a:bodyPr>
            <a:normAutofit/>
          </a:bodyPr>
          <a:lstStyle/>
          <a:p>
            <a:r>
              <a:rPr lang="en-US" sz="2000" dirty="0"/>
              <a:t>Next we create a dictionary named “states” to keep the concentration value of all variables of the </a:t>
            </a:r>
            <a:r>
              <a:rPr lang="en-US" sz="2000" dirty="0" err="1"/>
              <a:t>sbml</a:t>
            </a:r>
            <a:r>
              <a:rPr lang="en-US" sz="2000" dirty="0"/>
              <a:t> model (here Delta and Notch levels):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4000" dirty="0"/>
          </a:p>
          <a:p>
            <a:r>
              <a:rPr lang="en-US" sz="2000" dirty="0"/>
              <a:t>Then we go over all cells, </a:t>
            </a:r>
            <a:r>
              <a:rPr lang="en-US" sz="2000" dirty="0" err="1"/>
              <a:t>assing</a:t>
            </a:r>
            <a:r>
              <a:rPr lang="en-US" sz="2000" dirty="0"/>
              <a:t> a random value of D and N for each cell and add it to the SBML of each cell:</a:t>
            </a:r>
            <a:endParaRPr lang="en-US" sz="1400" dirty="0"/>
          </a:p>
          <a:p>
            <a:r>
              <a:rPr lang="en-US" sz="2000" dirty="0"/>
              <a:t>File</a:t>
            </a:r>
            <a:r>
              <a:rPr lang="en-US" sz="2400" dirty="0"/>
              <a:t> </a:t>
            </a:r>
            <a:r>
              <a:rPr lang="en-US" sz="2000" dirty="0"/>
              <a:t>:</a:t>
            </a:r>
          </a:p>
          <a:p>
            <a:pPr algn="ctr">
              <a:buFont typeface="Arial" charset="0"/>
              <a:buNone/>
            </a:pPr>
            <a:r>
              <a:rPr lang="en-US" sz="1600" i="1" dirty="0"/>
              <a:t>CompuCell3D\Demos\</a:t>
            </a:r>
            <a:r>
              <a:rPr lang="en-US" sz="1600" i="1" dirty="0" err="1"/>
              <a:t>BoolChapterDemos_ComputationalMethodsInCellBiology</a:t>
            </a:r>
            <a:r>
              <a:rPr lang="en-US" sz="1600" i="1" dirty="0"/>
              <a:t>\</a:t>
            </a:r>
            <a:r>
              <a:rPr lang="en-US" sz="1600" i="1" dirty="0" err="1"/>
              <a:t>DeltaNotch</a:t>
            </a:r>
            <a:endParaRPr lang="en-US" sz="1600" i="1" dirty="0"/>
          </a:p>
        </p:txBody>
      </p:sp>
      <p:pic>
        <p:nvPicPr>
          <p:cNvPr id="3" name="Picture 2" descr="Screen Shot 2017-08-01 at 23.26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" y="1718359"/>
            <a:ext cx="8891771" cy="3700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98880" y="3882390"/>
            <a:ext cx="51003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78488" y="5229225"/>
            <a:ext cx="1539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992235" y="1591629"/>
            <a:ext cx="18065" cy="22024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593840" y="1591628"/>
            <a:ext cx="240728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380480" y="3794128"/>
            <a:ext cx="2611756" cy="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6299201" y="4531360"/>
            <a:ext cx="2701926" cy="0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002793" y="4531360"/>
            <a:ext cx="0" cy="136493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444240" y="5906453"/>
            <a:ext cx="554418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198880" y="4043680"/>
            <a:ext cx="5100320" cy="79248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152400" y="1056640"/>
            <a:ext cx="8991600" cy="5972810"/>
          </a:xfrm>
        </p:spPr>
        <p:txBody>
          <a:bodyPr>
            <a:normAutofit/>
          </a:bodyPr>
          <a:lstStyle/>
          <a:p>
            <a:r>
              <a:rPr lang="en-US" sz="2000" dirty="0"/>
              <a:t>In the step function we go over all cells and read and average the Delta levels of all the cell neighbors: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4000" dirty="0"/>
          </a:p>
          <a:p>
            <a:r>
              <a:rPr lang="en-US" sz="2000" dirty="0"/>
              <a:t>Then we create a new state dictionary, load it with the average Delta and use it to update the value of the parameter “</a:t>
            </a:r>
            <a:r>
              <a:rPr lang="en-US" sz="2000" dirty="0" err="1"/>
              <a:t>Davg</a:t>
            </a:r>
            <a:r>
              <a:rPr lang="en-US" sz="2000" dirty="0"/>
              <a:t>” of the cells </a:t>
            </a:r>
            <a:r>
              <a:rPr lang="en-US" sz="2000" dirty="0" err="1"/>
              <a:t>sbml</a:t>
            </a:r>
            <a:r>
              <a:rPr lang="en-US" sz="2000" dirty="0"/>
              <a:t> model:</a:t>
            </a:r>
            <a:endParaRPr lang="en-US" sz="1400" dirty="0"/>
          </a:p>
          <a:p>
            <a:r>
              <a:rPr lang="en-US" sz="2000" dirty="0"/>
              <a:t>File</a:t>
            </a:r>
            <a:r>
              <a:rPr lang="en-US" sz="2400" dirty="0"/>
              <a:t> </a:t>
            </a:r>
            <a:r>
              <a:rPr lang="en-US" sz="2000" dirty="0"/>
              <a:t>:</a:t>
            </a:r>
          </a:p>
          <a:p>
            <a:pPr algn="ctr">
              <a:buFont typeface="Arial" charset="0"/>
              <a:buNone/>
            </a:pPr>
            <a:r>
              <a:rPr lang="en-US" sz="1600" i="1" dirty="0"/>
              <a:t>CompuCell3D\Demos\</a:t>
            </a:r>
            <a:r>
              <a:rPr lang="en-US" sz="1600" i="1" dirty="0" err="1"/>
              <a:t>BoolChapterDemos_ComputationalMethodsInCellBiology</a:t>
            </a:r>
            <a:r>
              <a:rPr lang="en-US" sz="1600" i="1" dirty="0"/>
              <a:t>\</a:t>
            </a:r>
            <a:r>
              <a:rPr lang="en-US" sz="1600" i="1" dirty="0" err="1"/>
              <a:t>DeltaNotch</a:t>
            </a:r>
            <a:endParaRPr lang="en-US" sz="1600" i="1" dirty="0"/>
          </a:p>
        </p:txBody>
      </p:sp>
      <p:pic>
        <p:nvPicPr>
          <p:cNvPr id="5" name="Picture 4" descr="Screen Shot 2017-08-01 at 23.40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767762"/>
            <a:ext cx="7525800" cy="3606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678488" y="5229225"/>
            <a:ext cx="1539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992235" y="1591630"/>
            <a:ext cx="18065" cy="12068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794000" y="1591628"/>
            <a:ext cx="620712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8422640" y="2798449"/>
            <a:ext cx="587660" cy="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7244081" y="4216400"/>
            <a:ext cx="1817019" cy="0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053593" y="4216400"/>
            <a:ext cx="7507" cy="167989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7528560" y="5906453"/>
            <a:ext cx="15325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950720" y="2092959"/>
            <a:ext cx="6398040" cy="170116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55520" y="3901440"/>
            <a:ext cx="4886960" cy="6096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152400" y="1009650"/>
            <a:ext cx="8991600" cy="5848350"/>
          </a:xfrm>
        </p:spPr>
        <p:txBody>
          <a:bodyPr/>
          <a:lstStyle/>
          <a:p>
            <a:r>
              <a:rPr lang="en-US" sz="2800" dirty="0"/>
              <a:t>When we run this model we can see that first the Notch values go down before the pattern emerges: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pic>
        <p:nvPicPr>
          <p:cNvPr id="5" name="Delta Notch Patterning Simu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941" t="9238" r="15631" b="6536"/>
          <a:stretch/>
        </p:blipFill>
        <p:spPr>
          <a:xfrm>
            <a:off x="1923143" y="2105913"/>
            <a:ext cx="5261428" cy="46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8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152400" y="1009650"/>
            <a:ext cx="8991600" cy="5848350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Increase the level of membrane fluctuations and check how the pattern changes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</p:spTree>
    <p:extLst>
      <p:ext uri="{BB962C8B-B14F-4D97-AF65-F5344CB8AC3E}">
        <p14:creationId xmlns:p14="http://schemas.microsoft.com/office/powerpoint/2010/main" val="355405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Subcellular modelling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51276"/>
            <a:ext cx="8915400" cy="5715000"/>
          </a:xfrm>
        </p:spPr>
        <p:txBody>
          <a:bodyPr/>
          <a:lstStyle/>
          <a:p>
            <a:r>
              <a:rPr lang="en-US" dirty="0"/>
              <a:t>Biochemical Kinetics:</a:t>
            </a:r>
          </a:p>
          <a:p>
            <a:pPr lvl="1"/>
            <a:r>
              <a:rPr lang="en-US" dirty="0"/>
              <a:t>Cell-Cycle</a:t>
            </a:r>
          </a:p>
          <a:p>
            <a:pPr lvl="1"/>
            <a:r>
              <a:rPr lang="en-US" dirty="0"/>
              <a:t>Circadian rhythms</a:t>
            </a:r>
          </a:p>
          <a:p>
            <a:pPr lvl="1"/>
            <a:r>
              <a:rPr lang="en-US" dirty="0"/>
              <a:t>Cardiac rhythms</a:t>
            </a:r>
          </a:p>
          <a:p>
            <a:pPr lvl="1"/>
            <a:r>
              <a:rPr lang="en-US" dirty="0" err="1"/>
              <a:t>cAMP</a:t>
            </a:r>
            <a:r>
              <a:rPr lang="en-US" dirty="0"/>
              <a:t> oscillations</a:t>
            </a:r>
          </a:p>
          <a:p>
            <a:pPr lvl="1"/>
            <a:r>
              <a:rPr lang="en-US" dirty="0"/>
              <a:t>Delta-Notch patterning</a:t>
            </a:r>
          </a:p>
          <a:p>
            <a:pPr lvl="1"/>
            <a:r>
              <a:rPr lang="en-US" dirty="0"/>
              <a:t>WNT pathway</a:t>
            </a:r>
          </a:p>
          <a:p>
            <a:pPr lvl="1"/>
            <a:r>
              <a:rPr lang="en-US" dirty="0"/>
              <a:t>FGF pathway</a:t>
            </a:r>
          </a:p>
          <a:p>
            <a:pPr lvl="1"/>
            <a:r>
              <a:rPr lang="en-US" dirty="0" smtClean="0"/>
              <a:t>Normal Metabolism</a:t>
            </a:r>
          </a:p>
          <a:p>
            <a:pPr lvl="1"/>
            <a:r>
              <a:rPr lang="en-US" dirty="0" smtClean="0"/>
              <a:t>Xenobiotic (drugs, toxicants) metabolism and toxicity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874125" cy="5694362"/>
          </a:xfrm>
        </p:spPr>
        <p:txBody>
          <a:bodyPr/>
          <a:lstStyle/>
          <a:p>
            <a:r>
              <a:rPr lang="en-US" dirty="0"/>
              <a:t>In our second example we will use a published model for the cell cycle.</a:t>
            </a:r>
          </a:p>
          <a:p>
            <a:pPr lvl="2"/>
            <a:endParaRPr lang="en-US" dirty="0"/>
          </a:p>
          <a:p>
            <a:r>
              <a:rPr lang="en-US" dirty="0"/>
              <a:t>The website </a:t>
            </a:r>
            <a:r>
              <a:rPr lang="en-US" dirty="0" smtClean="0">
                <a:hlinkClick r:id="rId2"/>
              </a:rPr>
              <a:t>www.biomodels.org</a:t>
            </a:r>
            <a:r>
              <a:rPr lang="en-US" dirty="0" smtClean="0"/>
              <a:t> contains </a:t>
            </a:r>
            <a:r>
              <a:rPr lang="en-US" dirty="0"/>
              <a:t>a repository of published models in SBML format.</a:t>
            </a:r>
          </a:p>
          <a:p>
            <a:pPr lvl="2"/>
            <a:endParaRPr lang="en-US" dirty="0"/>
          </a:p>
          <a:p>
            <a:r>
              <a:rPr lang="en-US" dirty="0"/>
              <a:t>If you wish to submit your own SBML to the repository, follow the instructions at: </a:t>
            </a:r>
            <a:r>
              <a:rPr lang="en-US" dirty="0">
                <a:hlinkClick r:id="rId3"/>
              </a:rPr>
              <a:t>www.ebi.ac.uk/biomodels-main/submit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Second Example – Cell Cycle from web</a:t>
            </a:r>
          </a:p>
        </p:txBody>
      </p:sp>
    </p:spTree>
    <p:extLst>
      <p:ext uri="{BB962C8B-B14F-4D97-AF65-F5344CB8AC3E}">
        <p14:creationId xmlns:p14="http://schemas.microsoft.com/office/powerpoint/2010/main" val="10214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152400" y="1052513"/>
            <a:ext cx="8991600" cy="5805487"/>
          </a:xfrm>
        </p:spPr>
        <p:txBody>
          <a:bodyPr/>
          <a:lstStyle/>
          <a:p>
            <a:r>
              <a:rPr lang="en-US" sz="2800" dirty="0" smtClean="0"/>
              <a:t>biomodels.org</a:t>
            </a:r>
            <a:endParaRPr lang="en-US" sz="2800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Second Example – Cell Cycle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4AF817-21D2-4E9D-8E3A-51DB3D5A8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51"/>
          <a:stretch/>
        </p:blipFill>
        <p:spPr>
          <a:xfrm>
            <a:off x="152400" y="2045776"/>
            <a:ext cx="9144000" cy="4652491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xmlns="" id="{BC214EDD-F15C-47F3-A422-3086B5219640}"/>
              </a:ext>
            </a:extLst>
          </p:cNvPr>
          <p:cNvSpPr/>
          <p:nvPr/>
        </p:nvSpPr>
        <p:spPr>
          <a:xfrm>
            <a:off x="5021449" y="892278"/>
            <a:ext cx="2386739" cy="1015888"/>
          </a:xfrm>
          <a:prstGeom prst="wedgeRectCallout">
            <a:avLst>
              <a:gd name="adj1" fmla="val 26224"/>
              <a:gd name="adj2" fmla="val 137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Search for:</a:t>
            </a:r>
            <a:br>
              <a:rPr lang="en-US" dirty="0"/>
            </a:br>
            <a:r>
              <a:rPr lang="en-US" dirty="0" smtClean="0"/>
              <a:t>BIOMD0000000195</a:t>
            </a:r>
          </a:p>
          <a:p>
            <a:pPr algn="ctr"/>
            <a:r>
              <a:rPr lang="en-US" dirty="0" smtClean="0"/>
              <a:t>(7 zeroes)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52400" y="873125"/>
            <a:ext cx="8991600" cy="5984875"/>
          </a:xfrm>
        </p:spPr>
        <p:txBody>
          <a:bodyPr/>
          <a:lstStyle/>
          <a:p>
            <a:r>
              <a:rPr lang="en-US" sz="2800" dirty="0"/>
              <a:t>From the model list select the Tyson2001_Cell_Cycle_Regulation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Second Example – Cell Cycle from web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D9F9FA-1013-4A97-83B2-C3CF0859D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15" r="7966"/>
          <a:stretch/>
        </p:blipFill>
        <p:spPr>
          <a:xfrm>
            <a:off x="152400" y="2017608"/>
            <a:ext cx="8415580" cy="46877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2991BAA2-A0D7-4139-B785-3D2186546D7A}"/>
              </a:ext>
            </a:extLst>
          </p:cNvPr>
          <p:cNvSpPr/>
          <p:nvPr/>
        </p:nvSpPr>
        <p:spPr>
          <a:xfrm>
            <a:off x="821410" y="5796366"/>
            <a:ext cx="1565329" cy="3564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52400" y="873125"/>
            <a:ext cx="8991600" cy="5984875"/>
          </a:xfrm>
        </p:spPr>
        <p:txBody>
          <a:bodyPr/>
          <a:lstStyle/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Second Example – Cell Cycle from web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74A0C79-B223-4F61-B16A-8E8C1AEDB2B9}"/>
              </a:ext>
            </a:extLst>
          </p:cNvPr>
          <p:cNvGrpSpPr/>
          <p:nvPr/>
        </p:nvGrpSpPr>
        <p:grpSpPr>
          <a:xfrm>
            <a:off x="1168830" y="2173147"/>
            <a:ext cx="6958739" cy="3893767"/>
            <a:chOff x="1092630" y="1937873"/>
            <a:chExt cx="6958739" cy="38937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33A2EFD-F949-4B12-95AF-B9681DF59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685" r="23899" b="11224"/>
            <a:stretch/>
          </p:blipFill>
          <p:spPr>
            <a:xfrm>
              <a:off x="1092630" y="1937873"/>
              <a:ext cx="6958739" cy="3893767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E7E555B-B888-4EC8-A3C5-DE87CC0B2FB0}"/>
                </a:ext>
              </a:extLst>
            </p:cNvPr>
            <p:cNvSpPr/>
            <p:nvPr/>
          </p:nvSpPr>
          <p:spPr>
            <a:xfrm>
              <a:off x="1225658" y="2915710"/>
              <a:ext cx="1276382" cy="336906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FADCC010-043F-40AE-8E39-C2DE134426A2}"/>
                </a:ext>
              </a:extLst>
            </p:cNvPr>
            <p:cNvSpPr/>
            <p:nvPr/>
          </p:nvSpPr>
          <p:spPr>
            <a:xfrm>
              <a:off x="1225658" y="3380662"/>
              <a:ext cx="1688024" cy="190843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91D473-6BA4-4ECE-B194-E648B5447DBB}"/>
              </a:ext>
            </a:extLst>
          </p:cNvPr>
          <p:cNvSpPr txBox="1"/>
          <p:nvPr/>
        </p:nvSpPr>
        <p:spPr>
          <a:xfrm>
            <a:off x="1076408" y="1026360"/>
            <a:ext cx="70511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Click on “Download SBML” then select SBML L2V4 from the 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Ignore the warning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Save the file </a:t>
            </a:r>
            <a:r>
              <a:rPr lang="en-US" sz="2000" dirty="0" smtClean="0"/>
              <a:t>some place </a:t>
            </a:r>
            <a:r>
              <a:rPr lang="en-US" sz="2000" dirty="0"/>
              <a:t>convenient</a:t>
            </a:r>
          </a:p>
        </p:txBody>
      </p:sp>
    </p:spTree>
    <p:extLst>
      <p:ext uri="{BB962C8B-B14F-4D97-AF65-F5344CB8AC3E}">
        <p14:creationId xmlns:p14="http://schemas.microsoft.com/office/powerpoint/2010/main" val="39900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52400" y="873125"/>
            <a:ext cx="8991600" cy="5984875"/>
          </a:xfrm>
        </p:spPr>
        <p:txBody>
          <a:bodyPr/>
          <a:lstStyle/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Second Example – Cell Cycle from web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91D473-6BA4-4ECE-B194-E648B5447DBB}"/>
              </a:ext>
            </a:extLst>
          </p:cNvPr>
          <p:cNvSpPr txBox="1"/>
          <p:nvPr/>
        </p:nvSpPr>
        <p:spPr>
          <a:xfrm>
            <a:off x="483156" y="765175"/>
            <a:ext cx="8177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Explore the file in your favorite SBML compliant solver (Tellurium, </a:t>
            </a:r>
            <a:r>
              <a:rPr lang="en-US" sz="2000" b="1" u="sng" dirty="0"/>
              <a:t>COPASI</a:t>
            </a:r>
            <a:r>
              <a:rPr lang="en-US" sz="2000" dirty="0"/>
              <a:t>, …)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EC9AB8-8DF9-449C-9202-0273CECAA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89" b="34904"/>
          <a:stretch/>
        </p:blipFill>
        <p:spPr>
          <a:xfrm>
            <a:off x="152400" y="1270559"/>
            <a:ext cx="7005234" cy="41268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493438-1D73-4B4C-9078-C961E7AD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55438"/>
            <a:ext cx="4272284" cy="33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4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52400" y="873125"/>
            <a:ext cx="8991600" cy="5984875"/>
          </a:xfrm>
        </p:spPr>
        <p:txBody>
          <a:bodyPr/>
          <a:lstStyle/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Second Example – Cell Cycle from web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EC9AB8-8DF9-449C-9202-0273CECAA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89" b="34904"/>
          <a:stretch/>
        </p:blipFill>
        <p:spPr>
          <a:xfrm>
            <a:off x="299884" y="873125"/>
            <a:ext cx="7005234" cy="41268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59" y="1203991"/>
            <a:ext cx="61150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1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dirty="0"/>
              <a:t>This model has 5 variables, from which only the first 2 forms the core of the cell cycle oscillations:</a:t>
            </a:r>
          </a:p>
          <a:p>
            <a:endParaRPr lang="en-US" dirty="0"/>
          </a:p>
          <a:p>
            <a:endParaRPr lang="en-US" dirty="0"/>
          </a:p>
          <a:p>
            <a:endParaRPr lang="en-US" sz="2800" dirty="0"/>
          </a:p>
          <a:p>
            <a:endParaRPr lang="en-US" sz="2800" dirty="0"/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563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Example – Cell Cycle from web</a:t>
            </a:r>
            <a:endParaRPr lang="en-US" dirty="0"/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408238"/>
            <a:ext cx="80264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7850" y="2354263"/>
            <a:ext cx="5837238" cy="1573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z="2800" dirty="0"/>
              <a:t>An important feature of this model is the presence of the parameter “</a:t>
            </a:r>
            <a:r>
              <a:rPr lang="en-US" sz="2800" i="1" dirty="0"/>
              <a:t>m</a:t>
            </a:r>
            <a:r>
              <a:rPr lang="en-US" sz="2800" dirty="0"/>
              <a:t>”, which is the normalized total mass of the cell: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r>
              <a:rPr lang="en-US" sz="2800" dirty="0"/>
              <a:t>This parameter varies between ~0.5 (right after mitosis) and ~1 (at normal size) and corresponds in CC3D to the ratio of volume to the resting volume (initial volume):</a:t>
            </a:r>
          </a:p>
          <a:p>
            <a:endParaRPr lang="en-US" dirty="0"/>
          </a:p>
        </p:txBody>
      </p:sp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Example – Cell Cycle from web</a:t>
            </a:r>
            <a:endParaRPr lang="en-US" dirty="0"/>
          </a:p>
        </p:txBody>
      </p:sp>
      <p:grpSp>
        <p:nvGrpSpPr>
          <p:cNvPr id="3077" name="Group 6"/>
          <p:cNvGrpSpPr>
            <a:grpSpLocks/>
          </p:cNvGrpSpPr>
          <p:nvPr/>
        </p:nvGrpSpPr>
        <p:grpSpPr bwMode="auto">
          <a:xfrm>
            <a:off x="1428750" y="2578100"/>
            <a:ext cx="6677025" cy="1657350"/>
            <a:chOff x="1233488" y="2731775"/>
            <a:chExt cx="6677025" cy="1657350"/>
          </a:xfrm>
        </p:grpSpPr>
        <p:pic>
          <p:nvPicPr>
            <p:cNvPr id="307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2731775"/>
              <a:ext cx="6677025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5416551" y="3658875"/>
              <a:ext cx="269875" cy="2698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932238" y="5746750"/>
          <a:ext cx="11636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4" imgW="393480" imgH="228600" progId="Equation.3">
                  <p:embed/>
                </p:oleObj>
              </mc:Choice>
              <mc:Fallback>
                <p:oleObj name="Equation" r:id="rId4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238" y="5746750"/>
                        <a:ext cx="1163637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28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dirty="0"/>
              <a:t>In this model mitosis occur when the level of </a:t>
            </a:r>
            <a:r>
              <a:rPr lang="en-US" dirty="0" err="1"/>
              <a:t>CycB</a:t>
            </a:r>
            <a:r>
              <a:rPr lang="en-US" dirty="0"/>
              <a:t> drops below 0.1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Example – Cell Cycle from web</a:t>
            </a:r>
            <a:endParaRPr lang="en-US" dirty="0"/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7" y="2326844"/>
            <a:ext cx="4155159" cy="366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02" y="2326844"/>
            <a:ext cx="4144218" cy="359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3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dirty="0"/>
              <a:t>Single </a:t>
            </a:r>
            <a:r>
              <a:rPr lang="en-US" dirty="0" smtClean="0"/>
              <a:t>cell model (</a:t>
            </a:r>
            <a:r>
              <a:rPr lang="en-US" dirty="0" err="1" smtClean="0"/>
              <a:t>myCell</a:t>
            </a:r>
            <a:r>
              <a:rPr lang="en-US" dirty="0" smtClean="0"/>
              <a:t>) in </a:t>
            </a:r>
            <a:r>
              <a:rPr lang="en-US" dirty="0" err="1" smtClean="0"/>
              <a:t>Twedit</a:t>
            </a:r>
            <a:r>
              <a:rPr lang="en-US" dirty="0" smtClean="0"/>
              <a:t>++</a:t>
            </a:r>
            <a:endParaRPr lang="en-US" dirty="0"/>
          </a:p>
          <a:p>
            <a:r>
              <a:rPr lang="en-US" dirty="0"/>
              <a:t>Add SBML to the </a:t>
            </a:r>
            <a:r>
              <a:rPr lang="en-US" dirty="0" smtClean="0"/>
              <a:t>project via </a:t>
            </a:r>
            <a:r>
              <a:rPr lang="en-US" dirty="0" err="1" smtClean="0"/>
              <a:t>Twedit</a:t>
            </a:r>
            <a:r>
              <a:rPr lang="en-US" dirty="0"/>
              <a:t>++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Add the SBML model to the one cell</a:t>
            </a:r>
          </a:p>
          <a:p>
            <a:r>
              <a:rPr lang="en-US" dirty="0" smtClean="0"/>
              <a:t>Add </a:t>
            </a:r>
            <a:r>
              <a:rPr lang="en-US" dirty="0"/>
              <a:t>visualization field for the cell’s </a:t>
            </a:r>
            <a:r>
              <a:rPr lang="en-US" dirty="0" err="1"/>
              <a:t>CycB</a:t>
            </a:r>
            <a:r>
              <a:rPr lang="en-US" dirty="0"/>
              <a:t> (or for m)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Divide the cell when every time </a:t>
            </a:r>
            <a:r>
              <a:rPr lang="en-US" dirty="0" err="1"/>
              <a:t>CycB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drops </a:t>
            </a:r>
            <a:r>
              <a:rPr lang="en-US" dirty="0"/>
              <a:t>below 0.5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600FF"/>
                </a:solidFill>
              </a:rPr>
              <a:t>Create a CC3D</a:t>
            </a:r>
            <a:br>
              <a:rPr lang="en-US" b="1" dirty="0">
                <a:solidFill>
                  <a:srgbClr val="2600F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02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Super-cellular modelling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r>
              <a:rPr lang="en-US" dirty="0"/>
              <a:t>Coupling to whole body models:</a:t>
            </a:r>
          </a:p>
          <a:p>
            <a:pPr lvl="1"/>
            <a:r>
              <a:rPr lang="en-US" dirty="0" smtClean="0"/>
              <a:t>Pharmacokinetics (PK)</a:t>
            </a:r>
            <a:endParaRPr lang="en-US" dirty="0"/>
          </a:p>
          <a:p>
            <a:pPr lvl="1"/>
            <a:r>
              <a:rPr lang="en-US" dirty="0" smtClean="0"/>
              <a:t>Physiobiological Pharmacokinetics (PBPK)</a:t>
            </a:r>
            <a:endParaRPr lang="en-US" dirty="0"/>
          </a:p>
          <a:p>
            <a:pPr lvl="1"/>
            <a:r>
              <a:rPr lang="en-US" dirty="0"/>
              <a:t>Nutrients</a:t>
            </a:r>
          </a:p>
          <a:p>
            <a:pPr lvl="1"/>
            <a:r>
              <a:rPr lang="en-US" dirty="0"/>
              <a:t>Drugs</a:t>
            </a:r>
          </a:p>
          <a:p>
            <a:pPr lvl="1"/>
            <a:r>
              <a:rPr lang="en-US" dirty="0"/>
              <a:t>Toxins and Toxicants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5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152400" y="1009650"/>
            <a:ext cx="8991600" cy="5848350"/>
          </a:xfrm>
        </p:spPr>
        <p:txBody>
          <a:bodyPr/>
          <a:lstStyle/>
          <a:p>
            <a:r>
              <a:rPr lang="en-US" sz="2800"/>
              <a:t>Below is a simulation with Tyson’s Cell Cycle and Collier’s Delta Notch models:</a:t>
            </a:r>
            <a:endParaRPr lang="en-US" sz="2400"/>
          </a:p>
        </p:txBody>
      </p:sp>
      <p:sp>
        <p:nvSpPr>
          <p:cNvPr id="6656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Exercise 3 – 2 SBML models</a:t>
            </a:r>
          </a:p>
        </p:txBody>
      </p:sp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500" b="16667"/>
          <a:stretch/>
        </p:blipFill>
        <p:spPr>
          <a:xfrm>
            <a:off x="179512" y="2096852"/>
            <a:ext cx="8831568" cy="46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06"/>
            <a:ext cx="8229600" cy="56602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2600FF"/>
                </a:solidFill>
              </a:rPr>
              <a:t>Sub- and Super-cellular </a:t>
            </a:r>
            <a:r>
              <a:rPr lang="en-US" b="1" dirty="0">
                <a:solidFill>
                  <a:srgbClr val="2600FF"/>
                </a:solidFill>
              </a:rPr>
              <a:t>modelling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E2AF3868-6D9B-4C4D-922F-FD7994AADF49}"/>
              </a:ext>
            </a:extLst>
          </p:cNvPr>
          <p:cNvSpPr>
            <a:spLocks noGrp="1"/>
          </p:cNvSpPr>
          <p:nvPr/>
        </p:nvSpPr>
        <p:spPr>
          <a:xfrm>
            <a:off x="221227" y="6087005"/>
            <a:ext cx="8915582" cy="6740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A Liver-Centric Multiscale Modeling Framework for </a:t>
            </a:r>
            <a:r>
              <a:rPr lang="en-US" sz="1400" dirty="0" smtClean="0"/>
              <a:t>Xenobiotics</a:t>
            </a:r>
          </a:p>
          <a:p>
            <a:r>
              <a:rPr lang="en-US" sz="1400" dirty="0" smtClean="0"/>
              <a:t>Sluka </a:t>
            </a:r>
            <a:r>
              <a:rPr lang="en-US" sz="1400" dirty="0"/>
              <a:t>JP, Fu X, Swat M, Belmonte JM, Cosmanescu A, Clendenon SG, Wambaugh JF, Glazier </a:t>
            </a:r>
            <a:r>
              <a:rPr lang="en-US" sz="1400" dirty="0" smtClean="0"/>
              <a:t>JA. </a:t>
            </a:r>
            <a:r>
              <a:rPr lang="en-US" sz="1400" dirty="0" err="1"/>
              <a:t>PLoS</a:t>
            </a:r>
            <a:r>
              <a:rPr lang="en-US" sz="1400" dirty="0"/>
              <a:t> One. 2016 Sep 16;11(9):</a:t>
            </a:r>
            <a:r>
              <a:rPr lang="en-US" sz="1400" dirty="0" smtClean="0"/>
              <a:t>e0162428PubMed </a:t>
            </a:r>
            <a:r>
              <a:rPr lang="en-US" sz="1400" dirty="0"/>
              <a:t>PMID: </a:t>
            </a:r>
            <a:r>
              <a:rPr lang="en-US" sz="1400" dirty="0" smtClean="0"/>
              <a:t>27636091</a:t>
            </a:r>
            <a:endParaRPr lang="en-US" sz="1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117394" y="752169"/>
            <a:ext cx="4970437" cy="5408579"/>
            <a:chOff x="3874983" y="1169066"/>
            <a:chExt cx="4970437" cy="5408579"/>
          </a:xfrm>
        </p:grpSpPr>
        <p:pic>
          <p:nvPicPr>
            <p:cNvPr id="5" name="Picture 4" descr="A close up of a map&#10;&#10;Description generated with high confidence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9F2C7CA5-923B-42DC-8E0C-6C6A7B3D6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4983" y="1169066"/>
              <a:ext cx="4679333" cy="5408579"/>
            </a:xfrm>
            <a:prstGeom prst="rect">
              <a:avLst/>
            </a:prstGeom>
          </p:spPr>
        </p:pic>
        <p:sp>
          <p:nvSpPr>
            <p:cNvPr id="6" name="Arrow: Right 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B32F0746-C14D-4913-B90D-2A6A1C1ED850}"/>
                </a:ext>
              </a:extLst>
            </p:cNvPr>
            <p:cNvSpPr/>
            <p:nvPr/>
          </p:nvSpPr>
          <p:spPr>
            <a:xfrm flipH="1">
              <a:off x="8097295" y="4789096"/>
              <a:ext cx="465369" cy="276055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Arrow: Right 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8B3EB603-4D16-4862-A592-F52BCE3E35A1}"/>
                </a:ext>
              </a:extLst>
            </p:cNvPr>
            <p:cNvSpPr/>
            <p:nvPr/>
          </p:nvSpPr>
          <p:spPr>
            <a:xfrm flipH="1">
              <a:off x="8321631" y="5376492"/>
              <a:ext cx="465369" cy="276055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Arrow: Right 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DB450960-FF58-41A9-B0CF-78BB995BF161}"/>
                </a:ext>
              </a:extLst>
            </p:cNvPr>
            <p:cNvSpPr/>
            <p:nvPr/>
          </p:nvSpPr>
          <p:spPr>
            <a:xfrm>
              <a:off x="5506495" y="5172355"/>
              <a:ext cx="465369" cy="276055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TextBox 7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3FDC1E18-3235-4FAB-9626-BEE95EDC0564}"/>
                </a:ext>
              </a:extLst>
            </p:cNvPr>
            <p:cNvSpPr txBox="1"/>
            <p:nvPr/>
          </p:nvSpPr>
          <p:spPr>
            <a:xfrm>
              <a:off x="8263209" y="2561235"/>
              <a:ext cx="582211" cy="6001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APAP</a:t>
              </a:r>
              <a:br>
                <a:rPr lang="en-US" sz="1100" dirty="0"/>
              </a:br>
              <a:r>
                <a:rPr lang="en-US" sz="1100" dirty="0"/>
                <a:t>APAPS</a:t>
              </a:r>
            </a:p>
            <a:p>
              <a:r>
                <a:rPr lang="en-US" sz="1100" dirty="0"/>
                <a:t>APAPG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4F99CFBC-B88D-4261-AD4B-7629908AD2F0}"/>
                </a:ext>
              </a:extLst>
            </p:cNvPr>
            <p:cNvSpPr txBox="1"/>
            <p:nvPr/>
          </p:nvSpPr>
          <p:spPr>
            <a:xfrm>
              <a:off x="8385928" y="2249894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+mj-lt"/>
                </a:rPr>
                <a:t>3x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455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err="1">
                <a:solidFill>
                  <a:srgbClr val="2600FF"/>
                </a:solidFill>
              </a:rPr>
              <a:t>Subcellular</a:t>
            </a:r>
            <a:r>
              <a:rPr lang="en-US" b="1" dirty="0">
                <a:solidFill>
                  <a:srgbClr val="2600FF"/>
                </a:solidFill>
              </a:rPr>
              <a:t> </a:t>
            </a:r>
            <a:r>
              <a:rPr lang="en-US" b="1" dirty="0" err="1">
                <a:solidFill>
                  <a:srgbClr val="2600FF"/>
                </a:solidFill>
              </a:rPr>
              <a:t>modelling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r>
              <a:rPr lang="en-US" dirty="0"/>
              <a:t>Biochemical Kinetics: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Cell-Cycle</a:t>
            </a:r>
          </a:p>
          <a:p>
            <a:pPr lvl="1"/>
            <a:r>
              <a:rPr lang="en-US" dirty="0"/>
              <a:t>Circadian rhythms</a:t>
            </a:r>
          </a:p>
          <a:p>
            <a:pPr lvl="1"/>
            <a:r>
              <a:rPr lang="en-US" dirty="0"/>
              <a:t>Cardiac rhythms</a:t>
            </a:r>
          </a:p>
          <a:p>
            <a:pPr lvl="1"/>
            <a:r>
              <a:rPr lang="en-US" dirty="0" err="1"/>
              <a:t>cAMP</a:t>
            </a:r>
            <a:r>
              <a:rPr lang="en-US" dirty="0"/>
              <a:t> oscillations</a:t>
            </a:r>
          </a:p>
          <a:p>
            <a:pPr lvl="1"/>
            <a:r>
              <a:rPr lang="en-US" dirty="0"/>
              <a:t>Delta-Notch patterning</a:t>
            </a:r>
          </a:p>
          <a:p>
            <a:pPr lvl="1"/>
            <a:r>
              <a:rPr lang="en-US" dirty="0"/>
              <a:t>WNT pathway</a:t>
            </a:r>
          </a:p>
          <a:p>
            <a:pPr lvl="1"/>
            <a:r>
              <a:rPr lang="en-US" dirty="0"/>
              <a:t>FGF pathway</a:t>
            </a:r>
          </a:p>
          <a:p>
            <a:pPr lvl="1"/>
            <a:r>
              <a:rPr lang="en-US" dirty="0"/>
              <a:t>Etc…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7922" y="914400"/>
            <a:ext cx="2852930" cy="219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ellCycle_Tys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 cstate="print"/>
          <a:srcRect l="8968" t="5412" r="11270" b="5843"/>
          <a:stretch/>
        </p:blipFill>
        <p:spPr>
          <a:xfrm>
            <a:off x="4826000" y="3308139"/>
            <a:ext cx="4172857" cy="3404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 err="1">
                <a:solidFill>
                  <a:srgbClr val="2600FF"/>
                </a:solidFill>
              </a:rPr>
              <a:t>Subcellular</a:t>
            </a:r>
            <a:r>
              <a:rPr lang="en-US" b="1" dirty="0">
                <a:solidFill>
                  <a:srgbClr val="2600FF"/>
                </a:solidFill>
              </a:rPr>
              <a:t> </a:t>
            </a:r>
            <a:r>
              <a:rPr lang="en-US" b="1" dirty="0" err="1">
                <a:solidFill>
                  <a:srgbClr val="2600FF"/>
                </a:solidFill>
              </a:rPr>
              <a:t>modelling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r>
              <a:rPr lang="en-US" dirty="0"/>
              <a:t>Biochemical Kinetics:</a:t>
            </a:r>
          </a:p>
          <a:p>
            <a:pPr lvl="1"/>
            <a:r>
              <a:rPr lang="en-US" dirty="0"/>
              <a:t>Cell-Cycle</a:t>
            </a:r>
          </a:p>
          <a:p>
            <a:pPr lvl="1"/>
            <a:r>
              <a:rPr lang="en-US" dirty="0"/>
              <a:t>Circadian rhythms</a:t>
            </a:r>
          </a:p>
          <a:p>
            <a:pPr lvl="1"/>
            <a:r>
              <a:rPr lang="en-US" dirty="0"/>
              <a:t>Cardiac rhythms</a:t>
            </a:r>
          </a:p>
          <a:p>
            <a:pPr lvl="1"/>
            <a:r>
              <a:rPr lang="en-US" dirty="0" err="1"/>
              <a:t>cAMP</a:t>
            </a:r>
            <a:r>
              <a:rPr lang="en-US" dirty="0"/>
              <a:t> oscillations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Delta-Notch patterning</a:t>
            </a:r>
          </a:p>
          <a:p>
            <a:pPr lvl="1"/>
            <a:r>
              <a:rPr lang="en-US" dirty="0"/>
              <a:t>WNT pathway</a:t>
            </a:r>
          </a:p>
          <a:p>
            <a:pPr lvl="1"/>
            <a:r>
              <a:rPr lang="en-US" dirty="0"/>
              <a:t>FGF pathway</a:t>
            </a:r>
          </a:p>
          <a:p>
            <a:pPr lvl="1"/>
            <a:r>
              <a:rPr lang="en-US" dirty="0"/>
              <a:t>Etc…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990600"/>
            <a:ext cx="3276600" cy="232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Delta Notch Patterning Simu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941" t="9238" r="15631" b="6536"/>
          <a:stretch/>
        </p:blipFill>
        <p:spPr>
          <a:xfrm>
            <a:off x="5080000" y="3248913"/>
            <a:ext cx="3937000" cy="3481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How to add this into CompuCell?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Arial" charset="0"/>
              <a:buAutoNum type="arabicParenR"/>
            </a:pPr>
            <a:endParaRPr lang="en-US" dirty="0"/>
          </a:p>
          <a:p>
            <a:pPr marL="514350" indent="-514350">
              <a:buFont typeface="Arial" charset="0"/>
              <a:buAutoNum type="arabicParenR"/>
            </a:pPr>
            <a:r>
              <a:rPr lang="en-US" dirty="0"/>
              <a:t>Just another Python class!</a:t>
            </a:r>
          </a:p>
          <a:p>
            <a:pPr marL="914400" lvl="1" indent="-514350"/>
            <a:r>
              <a:rPr lang="en-US" dirty="0"/>
              <a:t>Right your own PDE solver</a:t>
            </a:r>
          </a:p>
          <a:p>
            <a:pPr marL="914400" lvl="1" indent="-514350"/>
            <a:r>
              <a:rPr lang="en-US" dirty="0"/>
              <a:t>Too </a:t>
            </a:r>
            <a:r>
              <a:rPr lang="en-US" dirty="0" smtClean="0"/>
              <a:t>slow (both for the modeler and the computer)</a:t>
            </a:r>
            <a:endParaRPr lang="en-US" dirty="0"/>
          </a:p>
          <a:p>
            <a:pPr marL="1314450" lvl="2" indent="-514350"/>
            <a:endParaRPr lang="en-US" dirty="0"/>
          </a:p>
          <a:p>
            <a:pPr marL="514350" indent="-514350">
              <a:buFont typeface="Arial" charset="0"/>
              <a:buAutoNum type="arabicParenR"/>
            </a:pPr>
            <a:r>
              <a:rPr lang="en-US" dirty="0"/>
              <a:t>C++ file to be wrapped into Python </a:t>
            </a:r>
          </a:p>
          <a:p>
            <a:pPr marL="914400" lvl="1" indent="-514350"/>
            <a:r>
              <a:rPr lang="en-US" dirty="0"/>
              <a:t>Too complicated</a:t>
            </a:r>
          </a:p>
          <a:p>
            <a:pPr marL="914400" lvl="1" indent="-514350"/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Import an SBML solver like Tellurium</a:t>
            </a:r>
          </a:p>
          <a:p>
            <a:pPr marL="800100" lvl="2" indent="0">
              <a:buNone/>
            </a:pPr>
            <a:endParaRPr lang="en-US" dirty="0"/>
          </a:p>
          <a:p>
            <a:pPr marL="514350" indent="-514350">
              <a:buFont typeface="Arial" charset="0"/>
              <a:buAutoNum type="arabicParenR"/>
            </a:pPr>
            <a:r>
              <a:rPr lang="en-US" dirty="0"/>
              <a:t>Import </a:t>
            </a:r>
            <a:r>
              <a:rPr lang="en-US" dirty="0" smtClean="0"/>
              <a:t>SBML … </a:t>
            </a:r>
            <a:endParaRPr lang="en-US" dirty="0"/>
          </a:p>
          <a:p>
            <a:pPr marL="514350" indent="-514350">
              <a:buFont typeface="Arial" charset="0"/>
              <a:buAutoNum type="arabicParenR"/>
            </a:pPr>
            <a:endParaRPr lang="en-US" dirty="0"/>
          </a:p>
          <a:p>
            <a:pPr marL="514350" indent="-514350">
              <a:buFont typeface="Arial" charset="0"/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2600FF"/>
                </a:solidFill>
              </a:rPr>
              <a:t>SBML – Systems Biology Markup Language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>
            <a:normAutofit/>
          </a:bodyPr>
          <a:lstStyle/>
          <a:p>
            <a:r>
              <a:rPr lang="en-US" dirty="0"/>
              <a:t>Not a software!</a:t>
            </a:r>
          </a:p>
          <a:p>
            <a:r>
              <a:rPr lang="en-US" dirty="0"/>
              <a:t>Machine-readable </a:t>
            </a:r>
            <a:r>
              <a:rPr lang="en-US" u="sng" dirty="0"/>
              <a:t>format</a:t>
            </a:r>
            <a:r>
              <a:rPr lang="en-US" dirty="0"/>
              <a:t> for representing ODE based models</a:t>
            </a:r>
          </a:p>
          <a:p>
            <a:r>
              <a:rPr lang="en-US" dirty="0"/>
              <a:t>Standard for storage and exchange of models</a:t>
            </a:r>
          </a:p>
          <a:p>
            <a:r>
              <a:rPr lang="en-US" dirty="0"/>
              <a:t>Implementation agnostic</a:t>
            </a:r>
          </a:p>
          <a:p>
            <a:r>
              <a:rPr lang="en-US" dirty="0"/>
              <a:t>Sites:</a:t>
            </a:r>
          </a:p>
          <a:p>
            <a:pPr lvl="1"/>
            <a:r>
              <a:rPr lang="en-US" dirty="0"/>
              <a:t>SBML.org: The official repository of the specification</a:t>
            </a:r>
          </a:p>
          <a:p>
            <a:pPr lvl="1"/>
            <a:r>
              <a:rPr lang="en-US" dirty="0"/>
              <a:t>BioModels.net: Repository of models in SBML</a:t>
            </a:r>
          </a:p>
        </p:txBody>
      </p:sp>
    </p:spTree>
    <p:extLst>
      <p:ext uri="{BB962C8B-B14F-4D97-AF65-F5344CB8AC3E}">
        <p14:creationId xmlns:p14="http://schemas.microsoft.com/office/powerpoint/2010/main" val="35357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13056</TotalTime>
  <Words>1698</Words>
  <Application>Microsoft Office PowerPoint</Application>
  <PresentationFormat>On-screen Show (4:3)</PresentationFormat>
  <Paragraphs>383</Paragraphs>
  <Slides>41</Slides>
  <Notes>5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Equation</vt:lpstr>
      <vt:lpstr>CC3D/SBML</vt:lpstr>
      <vt:lpstr>CPM modeling Scope</vt:lpstr>
      <vt:lpstr>Subcellular modelling</vt:lpstr>
      <vt:lpstr>Super-cellular modelling</vt:lpstr>
      <vt:lpstr>Sub- and Super-cellular modelling</vt:lpstr>
      <vt:lpstr>Subcellular modelling</vt:lpstr>
      <vt:lpstr>Subcellular modelling</vt:lpstr>
      <vt:lpstr>How to add this into CompuCell?</vt:lpstr>
      <vt:lpstr>SBML – Systems Biology Markup Language</vt:lpstr>
      <vt:lpstr>SBML</vt:lpstr>
      <vt:lpstr>SBML</vt:lpstr>
      <vt:lpstr>SBML</vt:lpstr>
      <vt:lpstr>SBML</vt:lpstr>
      <vt:lpstr>How to write SBML?</vt:lpstr>
      <vt:lpstr>Integration with CC3D</vt:lpstr>
      <vt:lpstr>CC3D+SBML</vt:lpstr>
      <vt:lpstr>Integration with CC3D – External (PBPK)</vt:lpstr>
      <vt:lpstr>Integration with CC3D – cell type</vt:lpstr>
      <vt:lpstr>Integration with CC3D – 1 cell</vt:lpstr>
      <vt:lpstr>CC3D+SBML</vt:lpstr>
      <vt:lpstr>PowerPoint Presentation</vt:lpstr>
      <vt:lpstr>Example – Delta-Notch Patterning</vt:lpstr>
      <vt:lpstr>Example – Delta-Notch Patterning</vt:lpstr>
      <vt:lpstr>Example – Delta-Notch Patterning</vt:lpstr>
      <vt:lpstr>Example – Delta-Notch Patterning</vt:lpstr>
      <vt:lpstr>Example – Delta-Notch Patterning</vt:lpstr>
      <vt:lpstr>Example – Delta-Notch Patterning</vt:lpstr>
      <vt:lpstr>Example – Delta-Notch Patterning</vt:lpstr>
      <vt:lpstr>Example – Delta-Notch Patterning</vt:lpstr>
      <vt:lpstr>Second Example – Cell Cycle from web</vt:lpstr>
      <vt:lpstr>Second Example – Cell Cycle Model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Example – Cell Cycle from web</vt:lpstr>
      <vt:lpstr>Example – Cell Cycle from web</vt:lpstr>
      <vt:lpstr>Example – Cell Cycle from web</vt:lpstr>
      <vt:lpstr>Create a CC3D </vt:lpstr>
      <vt:lpstr>PowerPoint Presentation</vt:lpstr>
      <vt:lpstr>Exercise 3 – 2 SBML models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Subcellular modeling in CompuCell3D – SBML/Jarnac</dc:title>
  <dc:creator>Julio Monti Belmonte</dc:creator>
  <cp:lastModifiedBy>Jim Sluka</cp:lastModifiedBy>
  <cp:revision>140</cp:revision>
  <dcterms:created xsi:type="dcterms:W3CDTF">2011-05-17T18:22:30Z</dcterms:created>
  <dcterms:modified xsi:type="dcterms:W3CDTF">2018-08-10T21:21:36Z</dcterms:modified>
</cp:coreProperties>
</file>